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443" r:id="rId4"/>
    <p:sldId id="444" r:id="rId5"/>
    <p:sldId id="445" r:id="rId6"/>
    <p:sldId id="319" r:id="rId7"/>
    <p:sldId id="333" r:id="rId8"/>
    <p:sldId id="317" r:id="rId9"/>
    <p:sldId id="335" r:id="rId10"/>
    <p:sldId id="266" r:id="rId11"/>
    <p:sldId id="447" r:id="rId12"/>
    <p:sldId id="448" r:id="rId13"/>
    <p:sldId id="453" r:id="rId14"/>
    <p:sldId id="279" r:id="rId15"/>
    <p:sldId id="451" r:id="rId16"/>
    <p:sldId id="452" r:id="rId17"/>
    <p:sldId id="454" r:id="rId18"/>
    <p:sldId id="258" r:id="rId19"/>
    <p:sldId id="274" r:id="rId20"/>
    <p:sldId id="342" r:id="rId21"/>
    <p:sldId id="267" r:id="rId22"/>
    <p:sldId id="334" r:id="rId23"/>
    <p:sldId id="455" r:id="rId24"/>
    <p:sldId id="345" r:id="rId25"/>
    <p:sldId id="331" r:id="rId26"/>
    <p:sldId id="338" r:id="rId27"/>
    <p:sldId id="45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8" autoAdjust="0"/>
    <p:restoredTop sz="84927" autoAdjust="0"/>
  </p:normalViewPr>
  <p:slideViewPr>
    <p:cSldViewPr snapToGrid="0">
      <p:cViewPr varScale="1">
        <p:scale>
          <a:sx n="132" d="100"/>
          <a:sy n="132" d="100"/>
        </p:scale>
        <p:origin x="2088"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image" Target="../media/image34.png"/><Relationship Id="rId5" Type="http://schemas.openxmlformats.org/officeDocument/2006/relationships/image" Target="../media/image38.svg"/><Relationship Id="rId4" Type="http://schemas.openxmlformats.org/officeDocument/2006/relationships/image" Target="../media/image37.png"/></Relationships>
</file>

<file path=ppt/diagrams/_rels/data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ata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image" Target="../media/image34.png"/><Relationship Id="rId5" Type="http://schemas.openxmlformats.org/officeDocument/2006/relationships/image" Target="../media/image38.svg"/><Relationship Id="rId4" Type="http://schemas.openxmlformats.org/officeDocument/2006/relationships/image" Target="../media/image3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70DAA-1F38-427C-A42E-90B96692AF60}"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F0238B2D-2660-4E13-B2A1-8F2DE50E62F7}">
      <dgm:prSet custT="1"/>
      <dgm:spPr/>
      <dgm:t>
        <a:bodyPr/>
        <a:lstStyle/>
        <a:p>
          <a:pPr>
            <a:lnSpc>
              <a:spcPct val="100000"/>
            </a:lnSpc>
          </a:pPr>
          <a:r>
            <a:rPr lang="en-US" sz="1600" b="0" i="0" cap="none" dirty="0">
              <a:latin typeface="Georgia" panose="02040502050405020303" pitchFamily="18" charset="0"/>
              <a:cs typeface="Arial" panose="020B0604020202020204" pitchFamily="34" charset="0"/>
            </a:rPr>
            <a:t>Any peer-reviewed publication derived from research sponsored by PI’s award must be made publicly accessible in funder’s repository</a:t>
          </a:r>
        </a:p>
      </dgm:t>
    </dgm:pt>
    <dgm:pt modelId="{5B2B3487-7B7D-4A44-9F79-C40627EDE826}" type="parTrans" cxnId="{44DD680A-A12A-426D-8961-C63C4A7C5C53}">
      <dgm:prSet/>
      <dgm:spPr/>
      <dgm:t>
        <a:bodyPr/>
        <a:lstStyle/>
        <a:p>
          <a:endParaRPr lang="en-US"/>
        </a:p>
      </dgm:t>
    </dgm:pt>
    <dgm:pt modelId="{1F032B29-F309-45F3-B806-5B48409BA090}" type="sibTrans" cxnId="{44DD680A-A12A-426D-8961-C63C4A7C5C53}">
      <dgm:prSet/>
      <dgm:spPr/>
      <dgm:t>
        <a:bodyPr/>
        <a:lstStyle/>
        <a:p>
          <a:endParaRPr lang="en-US"/>
        </a:p>
      </dgm:t>
    </dgm:pt>
    <dgm:pt modelId="{7A5626CD-93AE-4E94-BF24-B0C70043993E}">
      <dgm:prSet custT="1"/>
      <dgm:spPr/>
      <dgm:t>
        <a:bodyPr/>
        <a:lstStyle/>
        <a:p>
          <a:pPr>
            <a:lnSpc>
              <a:spcPct val="100000"/>
            </a:lnSpc>
          </a:pPr>
          <a:r>
            <a:rPr lang="en-US" sz="1800" b="0" i="0" cap="none" dirty="0">
              <a:latin typeface="Georgia" panose="02040502050405020303" pitchFamily="18" charset="0"/>
              <a:cs typeface="Arial" panose="020B0604020202020204" pitchFamily="34" charset="0"/>
            </a:rPr>
            <a:t>Manuscripts must be deposited within 12 months of publication</a:t>
          </a:r>
        </a:p>
      </dgm:t>
    </dgm:pt>
    <dgm:pt modelId="{879913BA-A759-42A7-AC32-3C2A683DEFC6}" type="parTrans" cxnId="{3DF4A6B2-7210-4925-AA8B-D24EEA5F131E}">
      <dgm:prSet/>
      <dgm:spPr/>
      <dgm:t>
        <a:bodyPr/>
        <a:lstStyle/>
        <a:p>
          <a:endParaRPr lang="en-US"/>
        </a:p>
      </dgm:t>
    </dgm:pt>
    <dgm:pt modelId="{527C6D7B-20F5-410B-AAFC-E50ED8F477F9}" type="sibTrans" cxnId="{3DF4A6B2-7210-4925-AA8B-D24EEA5F131E}">
      <dgm:prSet/>
      <dgm:spPr/>
      <dgm:t>
        <a:bodyPr/>
        <a:lstStyle/>
        <a:p>
          <a:endParaRPr lang="en-US"/>
        </a:p>
      </dgm:t>
    </dgm:pt>
    <dgm:pt modelId="{FD14DAF8-06CB-43DE-8295-C8CD5203A363}">
      <dgm:prSet custT="1"/>
      <dgm:spPr/>
      <dgm:t>
        <a:bodyPr/>
        <a:lstStyle/>
        <a:p>
          <a:pPr>
            <a:lnSpc>
              <a:spcPct val="100000"/>
            </a:lnSpc>
          </a:pPr>
          <a:r>
            <a:rPr lang="en-US" sz="1800" b="0" i="0" cap="none" dirty="0">
              <a:latin typeface="Georgia" panose="02040502050405020303" pitchFamily="18" charset="0"/>
              <a:cs typeface="Arial" panose="020B0604020202020204" pitchFamily="34" charset="0"/>
            </a:rPr>
            <a:t>Non-compliance may impact PI’s current or future award funding</a:t>
          </a:r>
        </a:p>
      </dgm:t>
    </dgm:pt>
    <dgm:pt modelId="{73C9B7CE-0A15-4757-9DD3-7A9585816A4B}" type="parTrans" cxnId="{307B697A-DDF9-4313-98CF-B5D48DC24C4D}">
      <dgm:prSet/>
      <dgm:spPr/>
      <dgm:t>
        <a:bodyPr/>
        <a:lstStyle/>
        <a:p>
          <a:endParaRPr lang="en-US"/>
        </a:p>
      </dgm:t>
    </dgm:pt>
    <dgm:pt modelId="{47280BC8-93B6-4C31-86ED-A8058F5882F4}" type="sibTrans" cxnId="{307B697A-DDF9-4313-98CF-B5D48DC24C4D}">
      <dgm:prSet/>
      <dgm:spPr/>
      <dgm:t>
        <a:bodyPr/>
        <a:lstStyle/>
        <a:p>
          <a:endParaRPr lang="en-US"/>
        </a:p>
      </dgm:t>
    </dgm:pt>
    <dgm:pt modelId="{82CF1C18-5F87-2740-B645-8CDCEEAB7B65}">
      <dgm:prSet custT="1"/>
      <dgm:spPr/>
      <dgm:t>
        <a:bodyPr/>
        <a:lstStyle/>
        <a:p>
          <a:pPr>
            <a:lnSpc>
              <a:spcPct val="100000"/>
            </a:lnSpc>
          </a:pPr>
          <a:r>
            <a:rPr lang="en-US" sz="1800" b="0" i="0" dirty="0">
              <a:latin typeface="Georgia" panose="02040502050405020303" pitchFamily="18" charset="0"/>
              <a:cs typeface="Arial" panose="020B0604020202020204" pitchFamily="34" charset="0"/>
            </a:rPr>
            <a:t>Condition for receiving federal funds</a:t>
          </a:r>
        </a:p>
      </dgm:t>
    </dgm:pt>
    <dgm:pt modelId="{926F1D29-3926-EC4A-B14B-88D072B70AF6}" type="parTrans" cxnId="{9D0CDF4D-8CF1-5F46-91A1-BF96E58D37AC}">
      <dgm:prSet/>
      <dgm:spPr/>
      <dgm:t>
        <a:bodyPr/>
        <a:lstStyle/>
        <a:p>
          <a:endParaRPr lang="en-US"/>
        </a:p>
      </dgm:t>
    </dgm:pt>
    <dgm:pt modelId="{D9A8D472-692D-FD48-B3C0-E100AEE89891}" type="sibTrans" cxnId="{9D0CDF4D-8CF1-5F46-91A1-BF96E58D37AC}">
      <dgm:prSet/>
      <dgm:spPr/>
      <dgm:t>
        <a:bodyPr/>
        <a:lstStyle/>
        <a:p>
          <a:endParaRPr lang="en-US"/>
        </a:p>
      </dgm:t>
    </dgm:pt>
    <dgm:pt modelId="{544CF369-6E98-4BB6-B320-7B50A69F8487}" type="pres">
      <dgm:prSet presAssocID="{67F70DAA-1F38-427C-A42E-90B96692AF60}" presName="root" presStyleCnt="0">
        <dgm:presLayoutVars>
          <dgm:dir/>
          <dgm:resizeHandles val="exact"/>
        </dgm:presLayoutVars>
      </dgm:prSet>
      <dgm:spPr/>
    </dgm:pt>
    <dgm:pt modelId="{9390CD73-28A3-4E4D-B4BF-42F0511EAA1E}" type="pres">
      <dgm:prSet presAssocID="{82CF1C18-5F87-2740-B645-8CDCEEAB7B65}" presName="compNode" presStyleCnt="0"/>
      <dgm:spPr/>
    </dgm:pt>
    <dgm:pt modelId="{158D745C-07E9-4BE2-8DC7-930355D7EEAE}" type="pres">
      <dgm:prSet presAssocID="{82CF1C18-5F87-2740-B645-8CDCEEAB7B65}"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urt outline"/>
        </a:ext>
      </dgm:extLst>
    </dgm:pt>
    <dgm:pt modelId="{F4DC8D91-AE8B-4F0C-8915-A248E606CDA2}" type="pres">
      <dgm:prSet presAssocID="{82CF1C18-5F87-2740-B645-8CDCEEAB7B65}" presName="spaceRect" presStyleCnt="0"/>
      <dgm:spPr/>
    </dgm:pt>
    <dgm:pt modelId="{8049F9A9-9E53-47BA-A7A3-30A248BC81E4}" type="pres">
      <dgm:prSet presAssocID="{82CF1C18-5F87-2740-B645-8CDCEEAB7B65}" presName="textRect" presStyleLbl="revTx" presStyleIdx="0" presStyleCnt="4">
        <dgm:presLayoutVars>
          <dgm:chMax val="1"/>
          <dgm:chPref val="1"/>
        </dgm:presLayoutVars>
      </dgm:prSet>
      <dgm:spPr/>
    </dgm:pt>
    <dgm:pt modelId="{D1B77FE4-1D56-45B6-BB67-FFCB3326C795}" type="pres">
      <dgm:prSet presAssocID="{D9A8D472-692D-FD48-B3C0-E100AEE89891}" presName="sibTrans" presStyleCnt="0"/>
      <dgm:spPr/>
    </dgm:pt>
    <dgm:pt modelId="{C683406A-B356-4B2D-94E2-64BDCF8CD5AB}" type="pres">
      <dgm:prSet presAssocID="{F0238B2D-2660-4E13-B2A1-8F2DE50E62F7}" presName="compNode" presStyleCnt="0"/>
      <dgm:spPr/>
    </dgm:pt>
    <dgm:pt modelId="{6C8EC47E-D83D-4E09-A326-4C9AE55D82BC}" type="pres">
      <dgm:prSet presAssocID="{F0238B2D-2660-4E13-B2A1-8F2DE50E62F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d book outline"/>
        </a:ext>
      </dgm:extLst>
    </dgm:pt>
    <dgm:pt modelId="{0D09F246-6E72-42FE-AC26-1C99CEF9A3B4}" type="pres">
      <dgm:prSet presAssocID="{F0238B2D-2660-4E13-B2A1-8F2DE50E62F7}" presName="spaceRect" presStyleCnt="0"/>
      <dgm:spPr/>
    </dgm:pt>
    <dgm:pt modelId="{257FAF23-3FCB-4738-BA50-D4782DBC9721}" type="pres">
      <dgm:prSet presAssocID="{F0238B2D-2660-4E13-B2A1-8F2DE50E62F7}" presName="textRect" presStyleLbl="revTx" presStyleIdx="1" presStyleCnt="4">
        <dgm:presLayoutVars>
          <dgm:chMax val="1"/>
          <dgm:chPref val="1"/>
        </dgm:presLayoutVars>
      </dgm:prSet>
      <dgm:spPr/>
    </dgm:pt>
    <dgm:pt modelId="{F597C659-9A22-451F-BC00-F309E8B0D2E4}" type="pres">
      <dgm:prSet presAssocID="{1F032B29-F309-45F3-B806-5B48409BA090}" presName="sibTrans" presStyleCnt="0"/>
      <dgm:spPr/>
    </dgm:pt>
    <dgm:pt modelId="{58B83172-751E-4EBC-BE3E-EA90CE8E1BF3}" type="pres">
      <dgm:prSet presAssocID="{7A5626CD-93AE-4E94-BF24-B0C70043993E}" presName="compNode" presStyleCnt="0"/>
      <dgm:spPr/>
    </dgm:pt>
    <dgm:pt modelId="{699C8C5B-567E-4459-82DB-EA539E7949FD}" type="pres">
      <dgm:prSet presAssocID="{7A5626CD-93AE-4E94-BF24-B0C70043993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mail outline"/>
        </a:ext>
      </dgm:extLst>
    </dgm:pt>
    <dgm:pt modelId="{0B42F035-9BE9-4E73-8A2A-5BE1AC041D00}" type="pres">
      <dgm:prSet presAssocID="{7A5626CD-93AE-4E94-BF24-B0C70043993E}" presName="spaceRect" presStyleCnt="0"/>
      <dgm:spPr/>
    </dgm:pt>
    <dgm:pt modelId="{D89BB83B-A8D3-435E-B7EC-72A91D30D6D1}" type="pres">
      <dgm:prSet presAssocID="{7A5626CD-93AE-4E94-BF24-B0C70043993E}" presName="textRect" presStyleLbl="revTx" presStyleIdx="2" presStyleCnt="4">
        <dgm:presLayoutVars>
          <dgm:chMax val="1"/>
          <dgm:chPref val="1"/>
        </dgm:presLayoutVars>
      </dgm:prSet>
      <dgm:spPr/>
    </dgm:pt>
    <dgm:pt modelId="{AF83BFE7-F2FC-43F8-9CC3-BC0774F4F898}" type="pres">
      <dgm:prSet presAssocID="{527C6D7B-20F5-410B-AAFC-E50ED8F477F9}" presName="sibTrans" presStyleCnt="0"/>
      <dgm:spPr/>
    </dgm:pt>
    <dgm:pt modelId="{CACBB306-2028-4F5A-BAD3-E5AB897EF87C}" type="pres">
      <dgm:prSet presAssocID="{FD14DAF8-06CB-43DE-8295-C8CD5203A363}" presName="compNode" presStyleCnt="0"/>
      <dgm:spPr/>
    </dgm:pt>
    <dgm:pt modelId="{0086CE64-0D4E-47CA-BADC-F026EE01FC60}" type="pres">
      <dgm:prSet presAssocID="{FD14DAF8-06CB-43DE-8295-C8CD5203A36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oney outline"/>
        </a:ext>
      </dgm:extLst>
    </dgm:pt>
    <dgm:pt modelId="{B74296E8-E42F-486F-889D-0C08E4FEBD93}" type="pres">
      <dgm:prSet presAssocID="{FD14DAF8-06CB-43DE-8295-C8CD5203A363}" presName="spaceRect" presStyleCnt="0"/>
      <dgm:spPr/>
    </dgm:pt>
    <dgm:pt modelId="{FB09A8BF-6241-4EB9-AB11-2CCE04D5C2B6}" type="pres">
      <dgm:prSet presAssocID="{FD14DAF8-06CB-43DE-8295-C8CD5203A363}" presName="textRect" presStyleLbl="revTx" presStyleIdx="3" presStyleCnt="4" custLinFactNeighborX="-640">
        <dgm:presLayoutVars>
          <dgm:chMax val="1"/>
          <dgm:chPref val="1"/>
        </dgm:presLayoutVars>
      </dgm:prSet>
      <dgm:spPr/>
    </dgm:pt>
  </dgm:ptLst>
  <dgm:cxnLst>
    <dgm:cxn modelId="{44DD680A-A12A-426D-8961-C63C4A7C5C53}" srcId="{67F70DAA-1F38-427C-A42E-90B96692AF60}" destId="{F0238B2D-2660-4E13-B2A1-8F2DE50E62F7}" srcOrd="1" destOrd="0" parTransId="{5B2B3487-7B7D-4A44-9F79-C40627EDE826}" sibTransId="{1F032B29-F309-45F3-B806-5B48409BA090}"/>
    <dgm:cxn modelId="{55969B35-BAB0-894A-91E8-970F839F642D}" type="presOf" srcId="{67F70DAA-1F38-427C-A42E-90B96692AF60}" destId="{544CF369-6E98-4BB6-B320-7B50A69F8487}" srcOrd="0" destOrd="0" presId="urn:microsoft.com/office/officeart/2018/2/layout/IconLabelList"/>
    <dgm:cxn modelId="{9D0CDF4D-8CF1-5F46-91A1-BF96E58D37AC}" srcId="{67F70DAA-1F38-427C-A42E-90B96692AF60}" destId="{82CF1C18-5F87-2740-B645-8CDCEEAB7B65}" srcOrd="0" destOrd="0" parTransId="{926F1D29-3926-EC4A-B14B-88D072B70AF6}" sibTransId="{D9A8D472-692D-FD48-B3C0-E100AEE89891}"/>
    <dgm:cxn modelId="{5DEDC95A-4ADF-5B47-BAC5-2FB506CB3D7C}" type="presOf" srcId="{FD14DAF8-06CB-43DE-8295-C8CD5203A363}" destId="{FB09A8BF-6241-4EB9-AB11-2CCE04D5C2B6}" srcOrd="0" destOrd="0" presId="urn:microsoft.com/office/officeart/2018/2/layout/IconLabelList"/>
    <dgm:cxn modelId="{307B697A-DDF9-4313-98CF-B5D48DC24C4D}" srcId="{67F70DAA-1F38-427C-A42E-90B96692AF60}" destId="{FD14DAF8-06CB-43DE-8295-C8CD5203A363}" srcOrd="3" destOrd="0" parTransId="{73C9B7CE-0A15-4757-9DD3-7A9585816A4B}" sibTransId="{47280BC8-93B6-4C31-86ED-A8058F5882F4}"/>
    <dgm:cxn modelId="{F04EAD7D-75F7-2D4A-A597-543139081EC2}" type="presOf" srcId="{F0238B2D-2660-4E13-B2A1-8F2DE50E62F7}" destId="{257FAF23-3FCB-4738-BA50-D4782DBC9721}" srcOrd="0" destOrd="0" presId="urn:microsoft.com/office/officeart/2018/2/layout/IconLabelList"/>
    <dgm:cxn modelId="{8EBC91A2-CB54-9044-A63C-1A39A2E531D4}" type="presOf" srcId="{82CF1C18-5F87-2740-B645-8CDCEEAB7B65}" destId="{8049F9A9-9E53-47BA-A7A3-30A248BC81E4}" srcOrd="0" destOrd="0" presId="urn:microsoft.com/office/officeart/2018/2/layout/IconLabelList"/>
    <dgm:cxn modelId="{3DF4A6B2-7210-4925-AA8B-D24EEA5F131E}" srcId="{67F70DAA-1F38-427C-A42E-90B96692AF60}" destId="{7A5626CD-93AE-4E94-BF24-B0C70043993E}" srcOrd="2" destOrd="0" parTransId="{879913BA-A759-42A7-AC32-3C2A683DEFC6}" sibTransId="{527C6D7B-20F5-410B-AAFC-E50ED8F477F9}"/>
    <dgm:cxn modelId="{5478FDE6-84A9-F34A-AB28-0B45CBAEDC7A}" type="presOf" srcId="{7A5626CD-93AE-4E94-BF24-B0C70043993E}" destId="{D89BB83B-A8D3-435E-B7EC-72A91D30D6D1}" srcOrd="0" destOrd="0" presId="urn:microsoft.com/office/officeart/2018/2/layout/IconLabelList"/>
    <dgm:cxn modelId="{F9C2FF2F-0C29-4E47-BA20-ED42EC2195A7}" type="presParOf" srcId="{544CF369-6E98-4BB6-B320-7B50A69F8487}" destId="{9390CD73-28A3-4E4D-B4BF-42F0511EAA1E}" srcOrd="0" destOrd="0" presId="urn:microsoft.com/office/officeart/2018/2/layout/IconLabelList"/>
    <dgm:cxn modelId="{6DB013C5-AA09-5042-967B-8A5C079EE6E4}" type="presParOf" srcId="{9390CD73-28A3-4E4D-B4BF-42F0511EAA1E}" destId="{158D745C-07E9-4BE2-8DC7-930355D7EEAE}" srcOrd="0" destOrd="0" presId="urn:microsoft.com/office/officeart/2018/2/layout/IconLabelList"/>
    <dgm:cxn modelId="{5DFD9525-115A-C94B-9A3F-E65280997787}" type="presParOf" srcId="{9390CD73-28A3-4E4D-B4BF-42F0511EAA1E}" destId="{F4DC8D91-AE8B-4F0C-8915-A248E606CDA2}" srcOrd="1" destOrd="0" presId="urn:microsoft.com/office/officeart/2018/2/layout/IconLabelList"/>
    <dgm:cxn modelId="{9FBDBD0F-B14A-084C-A3AB-DA5EA63997BB}" type="presParOf" srcId="{9390CD73-28A3-4E4D-B4BF-42F0511EAA1E}" destId="{8049F9A9-9E53-47BA-A7A3-30A248BC81E4}" srcOrd="2" destOrd="0" presId="urn:microsoft.com/office/officeart/2018/2/layout/IconLabelList"/>
    <dgm:cxn modelId="{88DB981A-3D7C-4C40-A4ED-6AA107DFB129}" type="presParOf" srcId="{544CF369-6E98-4BB6-B320-7B50A69F8487}" destId="{D1B77FE4-1D56-45B6-BB67-FFCB3326C795}" srcOrd="1" destOrd="0" presId="urn:microsoft.com/office/officeart/2018/2/layout/IconLabelList"/>
    <dgm:cxn modelId="{507A8875-069A-E545-A482-17FCED0A7604}" type="presParOf" srcId="{544CF369-6E98-4BB6-B320-7B50A69F8487}" destId="{C683406A-B356-4B2D-94E2-64BDCF8CD5AB}" srcOrd="2" destOrd="0" presId="urn:microsoft.com/office/officeart/2018/2/layout/IconLabelList"/>
    <dgm:cxn modelId="{6B5B65D0-B43C-C449-83ED-402C34086A8F}" type="presParOf" srcId="{C683406A-B356-4B2D-94E2-64BDCF8CD5AB}" destId="{6C8EC47E-D83D-4E09-A326-4C9AE55D82BC}" srcOrd="0" destOrd="0" presId="urn:microsoft.com/office/officeart/2018/2/layout/IconLabelList"/>
    <dgm:cxn modelId="{066DF2FF-625D-AA46-868C-1DECFC48096D}" type="presParOf" srcId="{C683406A-B356-4B2D-94E2-64BDCF8CD5AB}" destId="{0D09F246-6E72-42FE-AC26-1C99CEF9A3B4}" srcOrd="1" destOrd="0" presId="urn:microsoft.com/office/officeart/2018/2/layout/IconLabelList"/>
    <dgm:cxn modelId="{AA6E7819-042A-BA49-803E-7140C0642FBF}" type="presParOf" srcId="{C683406A-B356-4B2D-94E2-64BDCF8CD5AB}" destId="{257FAF23-3FCB-4738-BA50-D4782DBC9721}" srcOrd="2" destOrd="0" presId="urn:microsoft.com/office/officeart/2018/2/layout/IconLabelList"/>
    <dgm:cxn modelId="{BD779C41-136D-E946-A986-8BC79E543539}" type="presParOf" srcId="{544CF369-6E98-4BB6-B320-7B50A69F8487}" destId="{F597C659-9A22-451F-BC00-F309E8B0D2E4}" srcOrd="3" destOrd="0" presId="urn:microsoft.com/office/officeart/2018/2/layout/IconLabelList"/>
    <dgm:cxn modelId="{2525ADEE-56F4-1043-A145-91ED12649CEF}" type="presParOf" srcId="{544CF369-6E98-4BB6-B320-7B50A69F8487}" destId="{58B83172-751E-4EBC-BE3E-EA90CE8E1BF3}" srcOrd="4" destOrd="0" presId="urn:microsoft.com/office/officeart/2018/2/layout/IconLabelList"/>
    <dgm:cxn modelId="{7ED0FF89-ABF6-B841-BE53-5CF231A7D816}" type="presParOf" srcId="{58B83172-751E-4EBC-BE3E-EA90CE8E1BF3}" destId="{699C8C5B-567E-4459-82DB-EA539E7949FD}" srcOrd="0" destOrd="0" presId="urn:microsoft.com/office/officeart/2018/2/layout/IconLabelList"/>
    <dgm:cxn modelId="{68C55E54-B5BB-2940-9339-9D2968F07004}" type="presParOf" srcId="{58B83172-751E-4EBC-BE3E-EA90CE8E1BF3}" destId="{0B42F035-9BE9-4E73-8A2A-5BE1AC041D00}" srcOrd="1" destOrd="0" presId="urn:microsoft.com/office/officeart/2018/2/layout/IconLabelList"/>
    <dgm:cxn modelId="{CE5C4082-04DA-2240-93B1-C8A7DC359633}" type="presParOf" srcId="{58B83172-751E-4EBC-BE3E-EA90CE8E1BF3}" destId="{D89BB83B-A8D3-435E-B7EC-72A91D30D6D1}" srcOrd="2" destOrd="0" presId="urn:microsoft.com/office/officeart/2018/2/layout/IconLabelList"/>
    <dgm:cxn modelId="{CD040377-71E1-4E4F-B670-F6102ECD5127}" type="presParOf" srcId="{544CF369-6E98-4BB6-B320-7B50A69F8487}" destId="{AF83BFE7-F2FC-43F8-9CC3-BC0774F4F898}" srcOrd="5" destOrd="0" presId="urn:microsoft.com/office/officeart/2018/2/layout/IconLabelList"/>
    <dgm:cxn modelId="{DCD1C58C-D292-7F4B-B793-B50A60028496}" type="presParOf" srcId="{544CF369-6E98-4BB6-B320-7B50A69F8487}" destId="{CACBB306-2028-4F5A-BAD3-E5AB897EF87C}" srcOrd="6" destOrd="0" presId="urn:microsoft.com/office/officeart/2018/2/layout/IconLabelList"/>
    <dgm:cxn modelId="{6C1C2C26-680C-434D-991F-F1F9C84B1477}" type="presParOf" srcId="{CACBB306-2028-4F5A-BAD3-E5AB897EF87C}" destId="{0086CE64-0D4E-47CA-BADC-F026EE01FC60}" srcOrd="0" destOrd="0" presId="urn:microsoft.com/office/officeart/2018/2/layout/IconLabelList"/>
    <dgm:cxn modelId="{162F337E-A9A1-E342-9C3A-65EBBE08789F}" type="presParOf" srcId="{CACBB306-2028-4F5A-BAD3-E5AB897EF87C}" destId="{B74296E8-E42F-486F-889D-0C08E4FEBD93}" srcOrd="1" destOrd="0" presId="urn:microsoft.com/office/officeart/2018/2/layout/IconLabelList"/>
    <dgm:cxn modelId="{C4BF3156-E56F-554F-8DFC-C494F2537641}" type="presParOf" srcId="{CACBB306-2028-4F5A-BAD3-E5AB897EF87C}" destId="{FB09A8BF-6241-4EB9-AB11-2CCE04D5C2B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20752-AB7A-401F-8849-F768E54E12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A6869C7-5AFA-401A-893B-EAF3043115A0}">
      <dgm:prSet custT="1"/>
      <dgm:spPr>
        <a:noFill/>
        <a:ln w="3175">
          <a:solidFill>
            <a:schemeClr val="tx1"/>
          </a:solidFill>
        </a:ln>
      </dgm:spPr>
      <dgm:t>
        <a:bodyPr/>
        <a:lstStyle/>
        <a:p>
          <a:r>
            <a:rPr lang="en-US" sz="2000" dirty="0">
              <a:solidFill>
                <a:srgbClr val="C00000"/>
              </a:solidFill>
              <a:latin typeface="Georgia" panose="02040502050405020303" pitchFamily="18" charset="0"/>
            </a:rPr>
            <a:t>Public access makes research easier to find, access and integrate</a:t>
          </a:r>
        </a:p>
      </dgm:t>
    </dgm:pt>
    <dgm:pt modelId="{21DB2298-E943-4192-9221-A9B18617EF47}" type="parTrans" cxnId="{7B835DF7-9EB4-4D3B-877F-C4223607F940}">
      <dgm:prSet/>
      <dgm:spPr/>
      <dgm:t>
        <a:bodyPr/>
        <a:lstStyle/>
        <a:p>
          <a:endParaRPr lang="en-US"/>
        </a:p>
      </dgm:t>
    </dgm:pt>
    <dgm:pt modelId="{A33ED650-91B3-4A14-8918-4758C64E7C75}" type="sibTrans" cxnId="{7B835DF7-9EB4-4D3B-877F-C4223607F940}">
      <dgm:prSet/>
      <dgm:spPr/>
      <dgm:t>
        <a:bodyPr/>
        <a:lstStyle/>
        <a:p>
          <a:endParaRPr lang="en-US"/>
        </a:p>
      </dgm:t>
    </dgm:pt>
    <dgm:pt modelId="{58044C19-CFE6-4657-9ACC-BFE3DDE69AD6}">
      <dgm:prSet custT="1"/>
      <dgm:spPr>
        <a:noFill/>
        <a:ln w="3175">
          <a:solidFill>
            <a:schemeClr val="tx1"/>
          </a:solidFill>
        </a:ln>
      </dgm:spPr>
      <dgm:t>
        <a:bodyPr/>
        <a:lstStyle/>
        <a:p>
          <a:r>
            <a:rPr lang="en-US" sz="2000" dirty="0">
              <a:solidFill>
                <a:schemeClr val="tx1"/>
              </a:solidFill>
              <a:latin typeface="Georgia" panose="02040502050405020303" pitchFamily="18" charset="0"/>
            </a:rPr>
            <a:t>Sets the conditions for greater scientific discovery</a:t>
          </a:r>
        </a:p>
      </dgm:t>
    </dgm:pt>
    <dgm:pt modelId="{E55D6ADC-B596-4429-B654-B261C9175E04}" type="parTrans" cxnId="{139A4199-56C3-48BC-9A09-53383A6D4890}">
      <dgm:prSet/>
      <dgm:spPr/>
      <dgm:t>
        <a:bodyPr/>
        <a:lstStyle/>
        <a:p>
          <a:endParaRPr lang="en-US"/>
        </a:p>
      </dgm:t>
    </dgm:pt>
    <dgm:pt modelId="{C747A6FE-93DD-4948-AC9A-C1C2EB5B7EE7}" type="sibTrans" cxnId="{139A4199-56C3-48BC-9A09-53383A6D4890}">
      <dgm:prSet/>
      <dgm:spPr/>
      <dgm:t>
        <a:bodyPr/>
        <a:lstStyle/>
        <a:p>
          <a:endParaRPr lang="en-US"/>
        </a:p>
      </dgm:t>
    </dgm:pt>
    <dgm:pt modelId="{AC59FA1F-04F0-4A99-A65D-B0574A10E2F7}">
      <dgm:prSet custT="1"/>
      <dgm:spPr>
        <a:noFill/>
        <a:ln w="3175">
          <a:solidFill>
            <a:schemeClr val="tx1"/>
          </a:solidFill>
        </a:ln>
      </dgm:spPr>
      <dgm:t>
        <a:bodyPr/>
        <a:lstStyle/>
        <a:p>
          <a:r>
            <a:rPr lang="en-US" sz="2000" dirty="0">
              <a:solidFill>
                <a:srgbClr val="C00000"/>
              </a:solidFill>
              <a:latin typeface="Georgia" panose="02040502050405020303" pitchFamily="18" charset="0"/>
            </a:rPr>
            <a:t>Researchers benefit from greater exposure at</a:t>
          </a:r>
          <a:r>
            <a:rPr lang="en-US" sz="2000" dirty="0">
              <a:solidFill>
                <a:schemeClr val="tx1"/>
              </a:solidFill>
              <a:latin typeface="Georgia" panose="02040502050405020303" pitchFamily="18" charset="0"/>
            </a:rPr>
            <a:t> </a:t>
          </a:r>
          <a:r>
            <a:rPr lang="en-US" sz="2000" dirty="0">
              <a:solidFill>
                <a:srgbClr val="C00000"/>
              </a:solidFill>
              <a:latin typeface="Georgia" panose="02040502050405020303" pitchFamily="18" charset="0"/>
            </a:rPr>
            <a:t>no cost</a:t>
          </a:r>
        </a:p>
      </dgm:t>
    </dgm:pt>
    <dgm:pt modelId="{5F79436B-48E9-43D8-9E74-2ADE6FA9D89C}" type="parTrans" cxnId="{DF8FB0E0-7CDF-4DAC-B77C-C7E020CF8700}">
      <dgm:prSet/>
      <dgm:spPr/>
      <dgm:t>
        <a:bodyPr/>
        <a:lstStyle/>
        <a:p>
          <a:endParaRPr lang="en-US"/>
        </a:p>
      </dgm:t>
    </dgm:pt>
    <dgm:pt modelId="{6D5F1B81-A162-4692-8304-03112C4777CE}" type="sibTrans" cxnId="{DF8FB0E0-7CDF-4DAC-B77C-C7E020CF8700}">
      <dgm:prSet/>
      <dgm:spPr/>
      <dgm:t>
        <a:bodyPr/>
        <a:lstStyle/>
        <a:p>
          <a:endParaRPr lang="en-US"/>
        </a:p>
      </dgm:t>
    </dgm:pt>
    <dgm:pt modelId="{F4420162-9931-4AFB-851E-812939D3D349}">
      <dgm:prSet custT="1"/>
      <dgm:spPr>
        <a:noFill/>
        <a:ln w="3175">
          <a:solidFill>
            <a:schemeClr val="tx1"/>
          </a:solidFill>
        </a:ln>
      </dgm:spPr>
      <dgm:t>
        <a:bodyPr/>
        <a:lstStyle/>
        <a:p>
          <a:r>
            <a:rPr lang="en-US" sz="2000" dirty="0">
              <a:solidFill>
                <a:schemeClr val="tx1"/>
              </a:solidFill>
              <a:latin typeface="Georgia" panose="02040502050405020303" pitchFamily="18" charset="0"/>
            </a:rPr>
            <a:t>Funders can better analyze R&amp;D return on investment</a:t>
          </a:r>
        </a:p>
      </dgm:t>
    </dgm:pt>
    <dgm:pt modelId="{BB85506E-7BAF-4408-A776-13799FDF55DE}" type="parTrans" cxnId="{4C285D28-FAC2-4528-A361-506754D40786}">
      <dgm:prSet/>
      <dgm:spPr/>
      <dgm:t>
        <a:bodyPr/>
        <a:lstStyle/>
        <a:p>
          <a:endParaRPr lang="en-US"/>
        </a:p>
      </dgm:t>
    </dgm:pt>
    <dgm:pt modelId="{96577B8D-91F3-4F86-8978-2FC8789D13C8}" type="sibTrans" cxnId="{4C285D28-FAC2-4528-A361-506754D40786}">
      <dgm:prSet/>
      <dgm:spPr/>
      <dgm:t>
        <a:bodyPr/>
        <a:lstStyle/>
        <a:p>
          <a:endParaRPr lang="en-US"/>
        </a:p>
      </dgm:t>
    </dgm:pt>
    <dgm:pt modelId="{8C572D14-2DDC-4ACF-86A5-BB316556A1DC}">
      <dgm:prSet custT="1"/>
      <dgm:spPr>
        <a:noFill/>
        <a:ln w="3175">
          <a:solidFill>
            <a:schemeClr val="tx1"/>
          </a:solidFill>
        </a:ln>
      </dgm:spPr>
      <dgm:t>
        <a:bodyPr/>
        <a:lstStyle/>
        <a:p>
          <a:r>
            <a:rPr lang="en-US" sz="2000" dirty="0">
              <a:solidFill>
                <a:schemeClr val="tx1"/>
              </a:solidFill>
              <a:latin typeface="Georgia" panose="02040502050405020303" pitchFamily="18" charset="0"/>
            </a:rPr>
            <a:t>The Public can see where its money is spent (transparency)</a:t>
          </a:r>
        </a:p>
      </dgm:t>
    </dgm:pt>
    <dgm:pt modelId="{2CFA5793-61A9-4288-B2BB-A95EB6DF8BD2}" type="parTrans" cxnId="{E8A183DE-FD0C-4011-80EF-45036DB9A854}">
      <dgm:prSet/>
      <dgm:spPr/>
      <dgm:t>
        <a:bodyPr/>
        <a:lstStyle/>
        <a:p>
          <a:endParaRPr lang="en-US"/>
        </a:p>
      </dgm:t>
    </dgm:pt>
    <dgm:pt modelId="{2B76D2BA-10EB-4DAA-A43B-8E230FE6840C}" type="sibTrans" cxnId="{E8A183DE-FD0C-4011-80EF-45036DB9A854}">
      <dgm:prSet/>
      <dgm:spPr/>
      <dgm:t>
        <a:bodyPr/>
        <a:lstStyle/>
        <a:p>
          <a:endParaRPr lang="en-US"/>
        </a:p>
      </dgm:t>
    </dgm:pt>
    <dgm:pt modelId="{9C23721D-3E8B-064E-B490-5E0332338911}" type="pres">
      <dgm:prSet presAssocID="{7A320752-AB7A-401F-8849-F768E54E129A}" presName="diagram" presStyleCnt="0">
        <dgm:presLayoutVars>
          <dgm:dir/>
          <dgm:resizeHandles val="exact"/>
        </dgm:presLayoutVars>
      </dgm:prSet>
      <dgm:spPr/>
    </dgm:pt>
    <dgm:pt modelId="{B2A43A1F-3952-AE45-8386-0DF4C5FE3D2C}" type="pres">
      <dgm:prSet presAssocID="{8A6869C7-5AFA-401A-893B-EAF3043115A0}" presName="node" presStyleLbl="node1" presStyleIdx="0" presStyleCnt="5">
        <dgm:presLayoutVars>
          <dgm:bulletEnabled val="1"/>
        </dgm:presLayoutVars>
      </dgm:prSet>
      <dgm:spPr/>
    </dgm:pt>
    <dgm:pt modelId="{1CE4E485-9779-C944-BBEE-3629BACB8F13}" type="pres">
      <dgm:prSet presAssocID="{A33ED650-91B3-4A14-8918-4758C64E7C75}" presName="sibTrans" presStyleCnt="0"/>
      <dgm:spPr/>
    </dgm:pt>
    <dgm:pt modelId="{DF98EB2E-0AD9-A84A-9DC7-6ACCB96EB4F2}" type="pres">
      <dgm:prSet presAssocID="{58044C19-CFE6-4657-9ACC-BFE3DDE69AD6}" presName="node" presStyleLbl="node1" presStyleIdx="1" presStyleCnt="5" custLinFactNeighborX="700" custLinFactNeighborY="1462">
        <dgm:presLayoutVars>
          <dgm:bulletEnabled val="1"/>
        </dgm:presLayoutVars>
      </dgm:prSet>
      <dgm:spPr/>
    </dgm:pt>
    <dgm:pt modelId="{3EA75272-DFAF-5844-962A-7A39FA6163E4}" type="pres">
      <dgm:prSet presAssocID="{C747A6FE-93DD-4948-AC9A-C1C2EB5B7EE7}" presName="sibTrans" presStyleCnt="0"/>
      <dgm:spPr/>
    </dgm:pt>
    <dgm:pt modelId="{1BE85005-13D7-7246-8DC9-6293C657D9B7}" type="pres">
      <dgm:prSet presAssocID="{AC59FA1F-04F0-4A99-A65D-B0574A10E2F7}" presName="node" presStyleLbl="node1" presStyleIdx="2" presStyleCnt="5">
        <dgm:presLayoutVars>
          <dgm:bulletEnabled val="1"/>
        </dgm:presLayoutVars>
      </dgm:prSet>
      <dgm:spPr/>
    </dgm:pt>
    <dgm:pt modelId="{309036B7-3364-B944-8032-2EB25C16881B}" type="pres">
      <dgm:prSet presAssocID="{6D5F1B81-A162-4692-8304-03112C4777CE}" presName="sibTrans" presStyleCnt="0"/>
      <dgm:spPr/>
    </dgm:pt>
    <dgm:pt modelId="{81FB055A-070B-334E-9F55-E5F5716BD5BF}" type="pres">
      <dgm:prSet presAssocID="{F4420162-9931-4AFB-851E-812939D3D349}" presName="node" presStyleLbl="node1" presStyleIdx="3" presStyleCnt="5">
        <dgm:presLayoutVars>
          <dgm:bulletEnabled val="1"/>
        </dgm:presLayoutVars>
      </dgm:prSet>
      <dgm:spPr/>
    </dgm:pt>
    <dgm:pt modelId="{2EB031DC-B4DE-9B4F-B772-1CB96A922599}" type="pres">
      <dgm:prSet presAssocID="{96577B8D-91F3-4F86-8978-2FC8789D13C8}" presName="sibTrans" presStyleCnt="0"/>
      <dgm:spPr/>
    </dgm:pt>
    <dgm:pt modelId="{4A3D4EF3-2E4E-F842-BF8F-204F7AF60823}" type="pres">
      <dgm:prSet presAssocID="{8C572D14-2DDC-4ACF-86A5-BB316556A1DC}" presName="node" presStyleLbl="node1" presStyleIdx="4" presStyleCnt="5">
        <dgm:presLayoutVars>
          <dgm:bulletEnabled val="1"/>
        </dgm:presLayoutVars>
      </dgm:prSet>
      <dgm:spPr/>
    </dgm:pt>
  </dgm:ptLst>
  <dgm:cxnLst>
    <dgm:cxn modelId="{77ED210C-0C12-074D-AB1F-43011B510C51}" type="presOf" srcId="{8C572D14-2DDC-4ACF-86A5-BB316556A1DC}" destId="{4A3D4EF3-2E4E-F842-BF8F-204F7AF60823}" srcOrd="0" destOrd="0" presId="urn:microsoft.com/office/officeart/2005/8/layout/default"/>
    <dgm:cxn modelId="{CA0C5A0C-BC8A-7348-93F0-AF9885428DB2}" type="presOf" srcId="{AC59FA1F-04F0-4A99-A65D-B0574A10E2F7}" destId="{1BE85005-13D7-7246-8DC9-6293C657D9B7}" srcOrd="0" destOrd="0" presId="urn:microsoft.com/office/officeart/2005/8/layout/default"/>
    <dgm:cxn modelId="{4C285D28-FAC2-4528-A361-506754D40786}" srcId="{7A320752-AB7A-401F-8849-F768E54E129A}" destId="{F4420162-9931-4AFB-851E-812939D3D349}" srcOrd="3" destOrd="0" parTransId="{BB85506E-7BAF-4408-A776-13799FDF55DE}" sibTransId="{96577B8D-91F3-4F86-8978-2FC8789D13C8}"/>
    <dgm:cxn modelId="{E2F15731-6B82-414C-820F-41C6C8A82263}" type="presOf" srcId="{58044C19-CFE6-4657-9ACC-BFE3DDE69AD6}" destId="{DF98EB2E-0AD9-A84A-9DC7-6ACCB96EB4F2}" srcOrd="0" destOrd="0" presId="urn:microsoft.com/office/officeart/2005/8/layout/default"/>
    <dgm:cxn modelId="{E0086251-C2E1-5C44-B2EC-41D6E8AAF407}" type="presOf" srcId="{F4420162-9931-4AFB-851E-812939D3D349}" destId="{81FB055A-070B-334E-9F55-E5F5716BD5BF}" srcOrd="0" destOrd="0" presId="urn:microsoft.com/office/officeart/2005/8/layout/default"/>
    <dgm:cxn modelId="{60E56497-59D1-0346-82C8-7A473240EBF5}" type="presOf" srcId="{7A320752-AB7A-401F-8849-F768E54E129A}" destId="{9C23721D-3E8B-064E-B490-5E0332338911}" srcOrd="0" destOrd="0" presId="urn:microsoft.com/office/officeart/2005/8/layout/default"/>
    <dgm:cxn modelId="{139A4199-56C3-48BC-9A09-53383A6D4890}" srcId="{7A320752-AB7A-401F-8849-F768E54E129A}" destId="{58044C19-CFE6-4657-9ACC-BFE3DDE69AD6}" srcOrd="1" destOrd="0" parTransId="{E55D6ADC-B596-4429-B654-B261C9175E04}" sibTransId="{C747A6FE-93DD-4948-AC9A-C1C2EB5B7EE7}"/>
    <dgm:cxn modelId="{F4CD82D9-56A7-0741-BB03-269247E17211}" type="presOf" srcId="{8A6869C7-5AFA-401A-893B-EAF3043115A0}" destId="{B2A43A1F-3952-AE45-8386-0DF4C5FE3D2C}" srcOrd="0" destOrd="0" presId="urn:microsoft.com/office/officeart/2005/8/layout/default"/>
    <dgm:cxn modelId="{E8A183DE-FD0C-4011-80EF-45036DB9A854}" srcId="{7A320752-AB7A-401F-8849-F768E54E129A}" destId="{8C572D14-2DDC-4ACF-86A5-BB316556A1DC}" srcOrd="4" destOrd="0" parTransId="{2CFA5793-61A9-4288-B2BB-A95EB6DF8BD2}" sibTransId="{2B76D2BA-10EB-4DAA-A43B-8E230FE6840C}"/>
    <dgm:cxn modelId="{DF8FB0E0-7CDF-4DAC-B77C-C7E020CF8700}" srcId="{7A320752-AB7A-401F-8849-F768E54E129A}" destId="{AC59FA1F-04F0-4A99-A65D-B0574A10E2F7}" srcOrd="2" destOrd="0" parTransId="{5F79436B-48E9-43D8-9E74-2ADE6FA9D89C}" sibTransId="{6D5F1B81-A162-4692-8304-03112C4777CE}"/>
    <dgm:cxn modelId="{7B835DF7-9EB4-4D3B-877F-C4223607F940}" srcId="{7A320752-AB7A-401F-8849-F768E54E129A}" destId="{8A6869C7-5AFA-401A-893B-EAF3043115A0}" srcOrd="0" destOrd="0" parTransId="{21DB2298-E943-4192-9221-A9B18617EF47}" sibTransId="{A33ED650-91B3-4A14-8918-4758C64E7C75}"/>
    <dgm:cxn modelId="{EC040407-FF58-4845-98C6-05457847D588}" type="presParOf" srcId="{9C23721D-3E8B-064E-B490-5E0332338911}" destId="{B2A43A1F-3952-AE45-8386-0DF4C5FE3D2C}" srcOrd="0" destOrd="0" presId="urn:microsoft.com/office/officeart/2005/8/layout/default"/>
    <dgm:cxn modelId="{4C038384-5F6B-EC43-90C2-AF2519C78E01}" type="presParOf" srcId="{9C23721D-3E8B-064E-B490-5E0332338911}" destId="{1CE4E485-9779-C944-BBEE-3629BACB8F13}" srcOrd="1" destOrd="0" presId="urn:microsoft.com/office/officeart/2005/8/layout/default"/>
    <dgm:cxn modelId="{9C854CBD-0372-2A45-9289-B4CE9E3138C3}" type="presParOf" srcId="{9C23721D-3E8B-064E-B490-5E0332338911}" destId="{DF98EB2E-0AD9-A84A-9DC7-6ACCB96EB4F2}" srcOrd="2" destOrd="0" presId="urn:microsoft.com/office/officeart/2005/8/layout/default"/>
    <dgm:cxn modelId="{F9635794-FD69-4A45-A0AF-74B25AAB0BCC}" type="presParOf" srcId="{9C23721D-3E8B-064E-B490-5E0332338911}" destId="{3EA75272-DFAF-5844-962A-7A39FA6163E4}" srcOrd="3" destOrd="0" presId="urn:microsoft.com/office/officeart/2005/8/layout/default"/>
    <dgm:cxn modelId="{120C0D72-CB64-D244-B5A0-C35628920007}" type="presParOf" srcId="{9C23721D-3E8B-064E-B490-5E0332338911}" destId="{1BE85005-13D7-7246-8DC9-6293C657D9B7}" srcOrd="4" destOrd="0" presId="urn:microsoft.com/office/officeart/2005/8/layout/default"/>
    <dgm:cxn modelId="{4F8B5A1C-44EE-3B4B-B22A-634ACDDF0304}" type="presParOf" srcId="{9C23721D-3E8B-064E-B490-5E0332338911}" destId="{309036B7-3364-B944-8032-2EB25C16881B}" srcOrd="5" destOrd="0" presId="urn:microsoft.com/office/officeart/2005/8/layout/default"/>
    <dgm:cxn modelId="{0BE5D5C0-450A-9D40-B835-E14F89247CDD}" type="presParOf" srcId="{9C23721D-3E8B-064E-B490-5E0332338911}" destId="{81FB055A-070B-334E-9F55-E5F5716BD5BF}" srcOrd="6" destOrd="0" presId="urn:microsoft.com/office/officeart/2005/8/layout/default"/>
    <dgm:cxn modelId="{311C638E-1767-C14C-84FC-8FC223F69A1A}" type="presParOf" srcId="{9C23721D-3E8B-064E-B490-5E0332338911}" destId="{2EB031DC-B4DE-9B4F-B772-1CB96A922599}" srcOrd="7" destOrd="0" presId="urn:microsoft.com/office/officeart/2005/8/layout/default"/>
    <dgm:cxn modelId="{C4D7821A-D4D1-1E49-BD9E-118F5A59B7B2}" type="presParOf" srcId="{9C23721D-3E8B-064E-B490-5E0332338911}" destId="{4A3D4EF3-2E4E-F842-BF8F-204F7AF6082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9B78E4-51BC-4B67-92AD-BE4C148DD5E6}"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B36CC531-43A5-4411-97EB-D1F8A535EA40}">
      <dgm:prSet custT="1"/>
      <dgm:spPr/>
      <dgm:t>
        <a:bodyPr/>
        <a:lstStyle/>
        <a:p>
          <a:r>
            <a:rPr lang="en-US" sz="2000" b="0" i="0" dirty="0">
              <a:latin typeface="Georgia" panose="02040502050405020303" pitchFamily="18" charset="0"/>
              <a:cs typeface="Arial" panose="020B0604020202020204" pitchFamily="34" charset="0"/>
            </a:rPr>
            <a:t>Method A - Journal automatically submits published articles into PMC without author</a:t>
          </a:r>
        </a:p>
      </dgm:t>
    </dgm:pt>
    <dgm:pt modelId="{93BE13B1-308A-4025-BDCC-939E78005033}" type="parTrans" cxnId="{C46934F5-85C4-489E-918D-EBF24C31F285}">
      <dgm:prSet/>
      <dgm:spPr/>
      <dgm:t>
        <a:bodyPr/>
        <a:lstStyle/>
        <a:p>
          <a:endParaRPr lang="en-US"/>
        </a:p>
      </dgm:t>
    </dgm:pt>
    <dgm:pt modelId="{DAA2F569-8C96-45C0-A9EC-41EF2E744FD6}" type="sibTrans" cxnId="{C46934F5-85C4-489E-918D-EBF24C31F285}">
      <dgm:prSet/>
      <dgm:spPr/>
      <dgm:t>
        <a:bodyPr/>
        <a:lstStyle/>
        <a:p>
          <a:endParaRPr lang="en-US"/>
        </a:p>
      </dgm:t>
    </dgm:pt>
    <dgm:pt modelId="{4AA0F2E6-ABD8-4F2E-88A5-6F25CEDBDA04}">
      <dgm:prSet custT="1"/>
      <dgm:spPr/>
      <dgm:t>
        <a:bodyPr/>
        <a:lstStyle/>
        <a:p>
          <a:r>
            <a:rPr lang="en-US" sz="2000" b="0" i="0" dirty="0">
              <a:latin typeface="Georgia" panose="02040502050405020303" pitchFamily="18" charset="0"/>
              <a:cs typeface="Arial" panose="020B0604020202020204" pitchFamily="34" charset="0"/>
            </a:rPr>
            <a:t>Method B - Author prompts the journal to submit published article into PMC</a:t>
          </a:r>
        </a:p>
      </dgm:t>
    </dgm:pt>
    <dgm:pt modelId="{EC76C16B-10E7-4B7F-9B43-5C57E399868C}" type="parTrans" cxnId="{D76F70D8-BCFC-4224-A956-16C7B68D0133}">
      <dgm:prSet/>
      <dgm:spPr/>
      <dgm:t>
        <a:bodyPr/>
        <a:lstStyle/>
        <a:p>
          <a:endParaRPr lang="en-US"/>
        </a:p>
      </dgm:t>
    </dgm:pt>
    <dgm:pt modelId="{C63BD65B-851B-43A7-AAE0-05ED4C4829D3}" type="sibTrans" cxnId="{D76F70D8-BCFC-4224-A956-16C7B68D0133}">
      <dgm:prSet/>
      <dgm:spPr/>
      <dgm:t>
        <a:bodyPr/>
        <a:lstStyle/>
        <a:p>
          <a:endParaRPr lang="en-US"/>
        </a:p>
      </dgm:t>
    </dgm:pt>
    <dgm:pt modelId="{06E9AE02-3063-4A0C-A7B8-BF678F4AB349}">
      <dgm:prSet custT="1"/>
      <dgm:spPr/>
      <dgm:t>
        <a:bodyPr/>
        <a:lstStyle/>
        <a:p>
          <a:r>
            <a:rPr lang="en-US" sz="2000" b="0" i="0" dirty="0">
              <a:latin typeface="Georgia" panose="02040502050405020303" pitchFamily="18" charset="0"/>
              <a:cs typeface="Arial" panose="020B0604020202020204" pitchFamily="34" charset="0"/>
            </a:rPr>
            <a:t>Method C - Author, PI or 3rd party submits accepted paper into PMC via the NIH Manuscript Submission system (NIHMS) and designated reviewer</a:t>
          </a:r>
        </a:p>
      </dgm:t>
    </dgm:pt>
    <dgm:pt modelId="{02ADA62D-E2B3-46FD-89FF-C1C4E7EBB1F9}" type="parTrans" cxnId="{530D92D6-8742-44B5-A313-1EF9474A297B}">
      <dgm:prSet/>
      <dgm:spPr/>
      <dgm:t>
        <a:bodyPr/>
        <a:lstStyle/>
        <a:p>
          <a:endParaRPr lang="en-US"/>
        </a:p>
      </dgm:t>
    </dgm:pt>
    <dgm:pt modelId="{09C4FBA0-D87E-4181-A6C3-EBB94ECC8AD2}" type="sibTrans" cxnId="{530D92D6-8742-44B5-A313-1EF9474A297B}">
      <dgm:prSet/>
      <dgm:spPr/>
      <dgm:t>
        <a:bodyPr/>
        <a:lstStyle/>
        <a:p>
          <a:endParaRPr lang="en-US"/>
        </a:p>
      </dgm:t>
    </dgm:pt>
    <dgm:pt modelId="{6B889E72-8E38-4FD3-98C0-9F3142C8B81E}">
      <dgm:prSet custT="1"/>
      <dgm:spPr/>
      <dgm:t>
        <a:bodyPr/>
        <a:lstStyle/>
        <a:p>
          <a:r>
            <a:rPr lang="en-US" sz="2000" b="0" i="0" dirty="0">
              <a:latin typeface="Georgia" panose="02040502050405020303" pitchFamily="18" charset="0"/>
              <a:cs typeface="Arial" panose="020B0604020202020204" pitchFamily="34" charset="0"/>
            </a:rPr>
            <a:t>Method D - Publisher deposits accepted manuscript into PMC via the NIHMS and designated reviewer</a:t>
          </a:r>
        </a:p>
      </dgm:t>
    </dgm:pt>
    <dgm:pt modelId="{1FFBC19F-A734-4E53-92F1-C6EE39C1C873}" type="parTrans" cxnId="{36288CB8-BCF6-47BA-AAB7-5C4A733B1D52}">
      <dgm:prSet/>
      <dgm:spPr/>
      <dgm:t>
        <a:bodyPr/>
        <a:lstStyle/>
        <a:p>
          <a:endParaRPr lang="en-US"/>
        </a:p>
      </dgm:t>
    </dgm:pt>
    <dgm:pt modelId="{0032A093-6E47-472B-A66C-F6AA734331D0}" type="sibTrans" cxnId="{36288CB8-BCF6-47BA-AAB7-5C4A733B1D52}">
      <dgm:prSet/>
      <dgm:spPr/>
      <dgm:t>
        <a:bodyPr/>
        <a:lstStyle/>
        <a:p>
          <a:endParaRPr lang="en-US"/>
        </a:p>
      </dgm:t>
    </dgm:pt>
    <dgm:pt modelId="{070175E4-A4A5-4810-8EEB-59E2A4D60431}" type="pres">
      <dgm:prSet presAssocID="{3A9B78E4-51BC-4B67-92AD-BE4C148DD5E6}" presName="root" presStyleCnt="0">
        <dgm:presLayoutVars>
          <dgm:dir/>
          <dgm:resizeHandles val="exact"/>
        </dgm:presLayoutVars>
      </dgm:prSet>
      <dgm:spPr/>
    </dgm:pt>
    <dgm:pt modelId="{49AA0DC5-B848-40AB-A571-CF58F84D73F7}" type="pres">
      <dgm:prSet presAssocID="{B36CC531-43A5-4411-97EB-D1F8A535EA40}" presName="compNode" presStyleCnt="0"/>
      <dgm:spPr/>
    </dgm:pt>
    <dgm:pt modelId="{C310931D-4B32-4A0E-A28A-250F1D2887D8}" type="pres">
      <dgm:prSet presAssocID="{B36CC531-43A5-4411-97EB-D1F8A535EA40}" presName="bgRect" presStyleLbl="bgShp" presStyleIdx="0" presStyleCnt="4"/>
      <dgm:spPr/>
    </dgm:pt>
    <dgm:pt modelId="{93EB096A-D9BE-487D-BAE4-337CEB264435}" type="pres">
      <dgm:prSet presAssocID="{B36CC531-43A5-4411-97EB-D1F8A535EA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F8BD1BA1-CAFF-48C3-B0C9-E29C690DA8C4}" type="pres">
      <dgm:prSet presAssocID="{B36CC531-43A5-4411-97EB-D1F8A535EA40}" presName="spaceRect" presStyleCnt="0"/>
      <dgm:spPr/>
    </dgm:pt>
    <dgm:pt modelId="{54327680-DC4B-4D6B-ADE9-E6CEAF423376}" type="pres">
      <dgm:prSet presAssocID="{B36CC531-43A5-4411-97EB-D1F8A535EA40}" presName="parTx" presStyleLbl="revTx" presStyleIdx="0" presStyleCnt="4">
        <dgm:presLayoutVars>
          <dgm:chMax val="0"/>
          <dgm:chPref val="0"/>
        </dgm:presLayoutVars>
      </dgm:prSet>
      <dgm:spPr/>
    </dgm:pt>
    <dgm:pt modelId="{09C32D05-5669-4496-8682-3E0273CB004B}" type="pres">
      <dgm:prSet presAssocID="{DAA2F569-8C96-45C0-A9EC-41EF2E744FD6}" presName="sibTrans" presStyleCnt="0"/>
      <dgm:spPr/>
    </dgm:pt>
    <dgm:pt modelId="{E406A7CB-F902-454C-8D71-70048570C83D}" type="pres">
      <dgm:prSet presAssocID="{4AA0F2E6-ABD8-4F2E-88A5-6F25CEDBDA04}" presName="compNode" presStyleCnt="0"/>
      <dgm:spPr/>
    </dgm:pt>
    <dgm:pt modelId="{5DBC9224-1561-4F78-9FE7-B759F445818D}" type="pres">
      <dgm:prSet presAssocID="{4AA0F2E6-ABD8-4F2E-88A5-6F25CEDBDA04}" presName="bgRect" presStyleLbl="bgShp" presStyleIdx="1" presStyleCnt="4"/>
      <dgm:spPr/>
    </dgm:pt>
    <dgm:pt modelId="{7E635CB5-D8C5-4CA7-BDF9-9A327C29DA58}" type="pres">
      <dgm:prSet presAssocID="{4AA0F2E6-ABD8-4F2E-88A5-6F25CEDBDA0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ardroom with solid fill"/>
        </a:ext>
      </dgm:extLst>
    </dgm:pt>
    <dgm:pt modelId="{192CB254-067A-4888-BEB5-5DD58F33AD01}" type="pres">
      <dgm:prSet presAssocID="{4AA0F2E6-ABD8-4F2E-88A5-6F25CEDBDA04}" presName="spaceRect" presStyleCnt="0"/>
      <dgm:spPr/>
    </dgm:pt>
    <dgm:pt modelId="{ADACDD2F-B8C7-41A7-8796-87A85771D6C6}" type="pres">
      <dgm:prSet presAssocID="{4AA0F2E6-ABD8-4F2E-88A5-6F25CEDBDA04}" presName="parTx" presStyleLbl="revTx" presStyleIdx="1" presStyleCnt="4">
        <dgm:presLayoutVars>
          <dgm:chMax val="0"/>
          <dgm:chPref val="0"/>
        </dgm:presLayoutVars>
      </dgm:prSet>
      <dgm:spPr/>
    </dgm:pt>
    <dgm:pt modelId="{BA6B3F85-8B91-41F5-92EC-35202C967E10}" type="pres">
      <dgm:prSet presAssocID="{C63BD65B-851B-43A7-AAE0-05ED4C4829D3}" presName="sibTrans" presStyleCnt="0"/>
      <dgm:spPr/>
    </dgm:pt>
    <dgm:pt modelId="{FCE892E4-D760-4766-A82F-D011B6CBE469}" type="pres">
      <dgm:prSet presAssocID="{06E9AE02-3063-4A0C-A7B8-BF678F4AB349}" presName="compNode" presStyleCnt="0"/>
      <dgm:spPr/>
    </dgm:pt>
    <dgm:pt modelId="{F0CFC06E-A715-40CD-9F20-93178DBF5E6D}" type="pres">
      <dgm:prSet presAssocID="{06E9AE02-3063-4A0C-A7B8-BF678F4AB349}" presName="bgRect" presStyleLbl="bgShp" presStyleIdx="2" presStyleCnt="4"/>
      <dgm:spPr/>
    </dgm:pt>
    <dgm:pt modelId="{59DD858E-7A56-47FD-9414-DFC143DB9060}" type="pres">
      <dgm:prSet presAssocID="{06E9AE02-3063-4A0C-A7B8-BF678F4AB3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F3754003-4858-427D-B39A-8DD15C01D396}" type="pres">
      <dgm:prSet presAssocID="{06E9AE02-3063-4A0C-A7B8-BF678F4AB349}" presName="spaceRect" presStyleCnt="0"/>
      <dgm:spPr/>
    </dgm:pt>
    <dgm:pt modelId="{E7F166BA-BD71-44B0-A83F-78B2A61118A8}" type="pres">
      <dgm:prSet presAssocID="{06E9AE02-3063-4A0C-A7B8-BF678F4AB349}" presName="parTx" presStyleLbl="revTx" presStyleIdx="2" presStyleCnt="4">
        <dgm:presLayoutVars>
          <dgm:chMax val="0"/>
          <dgm:chPref val="0"/>
        </dgm:presLayoutVars>
      </dgm:prSet>
      <dgm:spPr/>
    </dgm:pt>
    <dgm:pt modelId="{1C55F6DF-C265-41B4-B564-E3ED571F674B}" type="pres">
      <dgm:prSet presAssocID="{09C4FBA0-D87E-4181-A6C3-EBB94ECC8AD2}" presName="sibTrans" presStyleCnt="0"/>
      <dgm:spPr/>
    </dgm:pt>
    <dgm:pt modelId="{CC8C98BE-36FD-47C8-850B-57C143FFE1EA}" type="pres">
      <dgm:prSet presAssocID="{6B889E72-8E38-4FD3-98C0-9F3142C8B81E}" presName="compNode" presStyleCnt="0"/>
      <dgm:spPr/>
    </dgm:pt>
    <dgm:pt modelId="{6AF39549-ED65-4982-805D-0076C55F6C93}" type="pres">
      <dgm:prSet presAssocID="{6B889E72-8E38-4FD3-98C0-9F3142C8B81E}" presName="bgRect" presStyleLbl="bgShp" presStyleIdx="3" presStyleCnt="4"/>
      <dgm:spPr/>
    </dgm:pt>
    <dgm:pt modelId="{F014110E-1F26-461B-8080-1A40EB483CD7}" type="pres">
      <dgm:prSet presAssocID="{6B889E72-8E38-4FD3-98C0-9F3142C8B81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oud Computing with solid fill"/>
        </a:ext>
      </dgm:extLst>
    </dgm:pt>
    <dgm:pt modelId="{39101445-2B97-46E4-AD1A-AC7429F47761}" type="pres">
      <dgm:prSet presAssocID="{6B889E72-8E38-4FD3-98C0-9F3142C8B81E}" presName="spaceRect" presStyleCnt="0"/>
      <dgm:spPr/>
    </dgm:pt>
    <dgm:pt modelId="{9B868DA9-BAB5-4C4C-B3A6-5EC6477A661E}" type="pres">
      <dgm:prSet presAssocID="{6B889E72-8E38-4FD3-98C0-9F3142C8B81E}" presName="parTx" presStyleLbl="revTx" presStyleIdx="3" presStyleCnt="4" custScaleX="100000">
        <dgm:presLayoutVars>
          <dgm:chMax val="0"/>
          <dgm:chPref val="0"/>
        </dgm:presLayoutVars>
      </dgm:prSet>
      <dgm:spPr/>
    </dgm:pt>
  </dgm:ptLst>
  <dgm:cxnLst>
    <dgm:cxn modelId="{94E84119-91E8-E746-B4DD-69EA91F36197}" type="presOf" srcId="{06E9AE02-3063-4A0C-A7B8-BF678F4AB349}" destId="{E7F166BA-BD71-44B0-A83F-78B2A61118A8}" srcOrd="0" destOrd="0" presId="urn:microsoft.com/office/officeart/2018/2/layout/IconVerticalSolidList"/>
    <dgm:cxn modelId="{A6983A37-02ED-7B40-A6B1-85166F9AF689}" type="presOf" srcId="{6B889E72-8E38-4FD3-98C0-9F3142C8B81E}" destId="{9B868DA9-BAB5-4C4C-B3A6-5EC6477A661E}" srcOrd="0" destOrd="0" presId="urn:microsoft.com/office/officeart/2018/2/layout/IconVerticalSolidList"/>
    <dgm:cxn modelId="{9B369851-A17C-454E-924A-EA339140BD6D}" type="presOf" srcId="{3A9B78E4-51BC-4B67-92AD-BE4C148DD5E6}" destId="{070175E4-A4A5-4810-8EEB-59E2A4D60431}" srcOrd="0" destOrd="0" presId="urn:microsoft.com/office/officeart/2018/2/layout/IconVerticalSolidList"/>
    <dgm:cxn modelId="{51E17781-4FAD-7742-82DE-B37EF527DA0C}" type="presOf" srcId="{4AA0F2E6-ABD8-4F2E-88A5-6F25CEDBDA04}" destId="{ADACDD2F-B8C7-41A7-8796-87A85771D6C6}" srcOrd="0" destOrd="0" presId="urn:microsoft.com/office/officeart/2018/2/layout/IconVerticalSolidList"/>
    <dgm:cxn modelId="{36288CB8-BCF6-47BA-AAB7-5C4A733B1D52}" srcId="{3A9B78E4-51BC-4B67-92AD-BE4C148DD5E6}" destId="{6B889E72-8E38-4FD3-98C0-9F3142C8B81E}" srcOrd="3" destOrd="0" parTransId="{1FFBC19F-A734-4E53-92F1-C6EE39C1C873}" sibTransId="{0032A093-6E47-472B-A66C-F6AA734331D0}"/>
    <dgm:cxn modelId="{530D92D6-8742-44B5-A313-1EF9474A297B}" srcId="{3A9B78E4-51BC-4B67-92AD-BE4C148DD5E6}" destId="{06E9AE02-3063-4A0C-A7B8-BF678F4AB349}" srcOrd="2" destOrd="0" parTransId="{02ADA62D-E2B3-46FD-89FF-C1C4E7EBB1F9}" sibTransId="{09C4FBA0-D87E-4181-A6C3-EBB94ECC8AD2}"/>
    <dgm:cxn modelId="{D76F70D8-BCFC-4224-A956-16C7B68D0133}" srcId="{3A9B78E4-51BC-4B67-92AD-BE4C148DD5E6}" destId="{4AA0F2E6-ABD8-4F2E-88A5-6F25CEDBDA04}" srcOrd="1" destOrd="0" parTransId="{EC76C16B-10E7-4B7F-9B43-5C57E399868C}" sibTransId="{C63BD65B-851B-43A7-AAE0-05ED4C4829D3}"/>
    <dgm:cxn modelId="{41DD23DF-6429-C24A-83E3-4CA493CA596D}" type="presOf" srcId="{B36CC531-43A5-4411-97EB-D1F8A535EA40}" destId="{54327680-DC4B-4D6B-ADE9-E6CEAF423376}" srcOrd="0" destOrd="0" presId="urn:microsoft.com/office/officeart/2018/2/layout/IconVerticalSolidList"/>
    <dgm:cxn modelId="{C46934F5-85C4-489E-918D-EBF24C31F285}" srcId="{3A9B78E4-51BC-4B67-92AD-BE4C148DD5E6}" destId="{B36CC531-43A5-4411-97EB-D1F8A535EA40}" srcOrd="0" destOrd="0" parTransId="{93BE13B1-308A-4025-BDCC-939E78005033}" sibTransId="{DAA2F569-8C96-45C0-A9EC-41EF2E744FD6}"/>
    <dgm:cxn modelId="{754F3715-1B37-C544-8C0A-EAD943396EC8}" type="presParOf" srcId="{070175E4-A4A5-4810-8EEB-59E2A4D60431}" destId="{49AA0DC5-B848-40AB-A571-CF58F84D73F7}" srcOrd="0" destOrd="0" presId="urn:microsoft.com/office/officeart/2018/2/layout/IconVerticalSolidList"/>
    <dgm:cxn modelId="{6A5BEFE8-0CD0-DE4B-9142-761872E0EBF1}" type="presParOf" srcId="{49AA0DC5-B848-40AB-A571-CF58F84D73F7}" destId="{C310931D-4B32-4A0E-A28A-250F1D2887D8}" srcOrd="0" destOrd="0" presId="urn:microsoft.com/office/officeart/2018/2/layout/IconVerticalSolidList"/>
    <dgm:cxn modelId="{6F3E391B-CE74-E64F-B76E-7EB9B9C1EF99}" type="presParOf" srcId="{49AA0DC5-B848-40AB-A571-CF58F84D73F7}" destId="{93EB096A-D9BE-487D-BAE4-337CEB264435}" srcOrd="1" destOrd="0" presId="urn:microsoft.com/office/officeart/2018/2/layout/IconVerticalSolidList"/>
    <dgm:cxn modelId="{812BFB01-2735-D94C-A59C-5569BA950C7D}" type="presParOf" srcId="{49AA0DC5-B848-40AB-A571-CF58F84D73F7}" destId="{F8BD1BA1-CAFF-48C3-B0C9-E29C690DA8C4}" srcOrd="2" destOrd="0" presId="urn:microsoft.com/office/officeart/2018/2/layout/IconVerticalSolidList"/>
    <dgm:cxn modelId="{C8B0E1C1-5F22-3E4B-94C6-B048264101DD}" type="presParOf" srcId="{49AA0DC5-B848-40AB-A571-CF58F84D73F7}" destId="{54327680-DC4B-4D6B-ADE9-E6CEAF423376}" srcOrd="3" destOrd="0" presId="urn:microsoft.com/office/officeart/2018/2/layout/IconVerticalSolidList"/>
    <dgm:cxn modelId="{83D58FE0-65EC-9D41-947D-426B2DCB664A}" type="presParOf" srcId="{070175E4-A4A5-4810-8EEB-59E2A4D60431}" destId="{09C32D05-5669-4496-8682-3E0273CB004B}" srcOrd="1" destOrd="0" presId="urn:microsoft.com/office/officeart/2018/2/layout/IconVerticalSolidList"/>
    <dgm:cxn modelId="{003C0705-7701-9844-83E0-DEE7D411B8F6}" type="presParOf" srcId="{070175E4-A4A5-4810-8EEB-59E2A4D60431}" destId="{E406A7CB-F902-454C-8D71-70048570C83D}" srcOrd="2" destOrd="0" presId="urn:microsoft.com/office/officeart/2018/2/layout/IconVerticalSolidList"/>
    <dgm:cxn modelId="{008232C1-5FAA-AF4A-989F-19DD7ED5C734}" type="presParOf" srcId="{E406A7CB-F902-454C-8D71-70048570C83D}" destId="{5DBC9224-1561-4F78-9FE7-B759F445818D}" srcOrd="0" destOrd="0" presId="urn:microsoft.com/office/officeart/2018/2/layout/IconVerticalSolidList"/>
    <dgm:cxn modelId="{6AB97976-DA14-BF48-BFA7-595F05790ED2}" type="presParOf" srcId="{E406A7CB-F902-454C-8D71-70048570C83D}" destId="{7E635CB5-D8C5-4CA7-BDF9-9A327C29DA58}" srcOrd="1" destOrd="0" presId="urn:microsoft.com/office/officeart/2018/2/layout/IconVerticalSolidList"/>
    <dgm:cxn modelId="{731B522F-CCEB-D847-A82B-DA806E6C3626}" type="presParOf" srcId="{E406A7CB-F902-454C-8D71-70048570C83D}" destId="{192CB254-067A-4888-BEB5-5DD58F33AD01}" srcOrd="2" destOrd="0" presId="urn:microsoft.com/office/officeart/2018/2/layout/IconVerticalSolidList"/>
    <dgm:cxn modelId="{ACF5B84D-3CD9-BB49-98B9-473A384D821E}" type="presParOf" srcId="{E406A7CB-F902-454C-8D71-70048570C83D}" destId="{ADACDD2F-B8C7-41A7-8796-87A85771D6C6}" srcOrd="3" destOrd="0" presId="urn:microsoft.com/office/officeart/2018/2/layout/IconVerticalSolidList"/>
    <dgm:cxn modelId="{F63F888A-5626-8D42-9FFE-B2FE45750CC1}" type="presParOf" srcId="{070175E4-A4A5-4810-8EEB-59E2A4D60431}" destId="{BA6B3F85-8B91-41F5-92EC-35202C967E10}" srcOrd="3" destOrd="0" presId="urn:microsoft.com/office/officeart/2018/2/layout/IconVerticalSolidList"/>
    <dgm:cxn modelId="{AEC02E14-5D49-734F-B07E-4ABAFE012F29}" type="presParOf" srcId="{070175E4-A4A5-4810-8EEB-59E2A4D60431}" destId="{FCE892E4-D760-4766-A82F-D011B6CBE469}" srcOrd="4" destOrd="0" presId="urn:microsoft.com/office/officeart/2018/2/layout/IconVerticalSolidList"/>
    <dgm:cxn modelId="{5A920701-720D-464C-B79C-E17BF5020322}" type="presParOf" srcId="{FCE892E4-D760-4766-A82F-D011B6CBE469}" destId="{F0CFC06E-A715-40CD-9F20-93178DBF5E6D}" srcOrd="0" destOrd="0" presId="urn:microsoft.com/office/officeart/2018/2/layout/IconVerticalSolidList"/>
    <dgm:cxn modelId="{5F6BF1F0-4E3F-444D-91F2-5078E8E2D348}" type="presParOf" srcId="{FCE892E4-D760-4766-A82F-D011B6CBE469}" destId="{59DD858E-7A56-47FD-9414-DFC143DB9060}" srcOrd="1" destOrd="0" presId="urn:microsoft.com/office/officeart/2018/2/layout/IconVerticalSolidList"/>
    <dgm:cxn modelId="{F5DBC12E-8D88-9241-B245-1DEE9DBE23A1}" type="presParOf" srcId="{FCE892E4-D760-4766-A82F-D011B6CBE469}" destId="{F3754003-4858-427D-B39A-8DD15C01D396}" srcOrd="2" destOrd="0" presId="urn:microsoft.com/office/officeart/2018/2/layout/IconVerticalSolidList"/>
    <dgm:cxn modelId="{846947C4-C26F-D749-9FFD-10CFA104E939}" type="presParOf" srcId="{FCE892E4-D760-4766-A82F-D011B6CBE469}" destId="{E7F166BA-BD71-44B0-A83F-78B2A61118A8}" srcOrd="3" destOrd="0" presId="urn:microsoft.com/office/officeart/2018/2/layout/IconVerticalSolidList"/>
    <dgm:cxn modelId="{B1F16782-40AE-6B4F-92A7-44CD5DC94E2C}" type="presParOf" srcId="{070175E4-A4A5-4810-8EEB-59E2A4D60431}" destId="{1C55F6DF-C265-41B4-B564-E3ED571F674B}" srcOrd="5" destOrd="0" presId="urn:microsoft.com/office/officeart/2018/2/layout/IconVerticalSolidList"/>
    <dgm:cxn modelId="{DD53AC4E-0C14-1C48-946B-CC6EFEA71533}" type="presParOf" srcId="{070175E4-A4A5-4810-8EEB-59E2A4D60431}" destId="{CC8C98BE-36FD-47C8-850B-57C143FFE1EA}" srcOrd="6" destOrd="0" presId="urn:microsoft.com/office/officeart/2018/2/layout/IconVerticalSolidList"/>
    <dgm:cxn modelId="{8318D652-A471-E84A-B7AD-15DB31213EAD}" type="presParOf" srcId="{CC8C98BE-36FD-47C8-850B-57C143FFE1EA}" destId="{6AF39549-ED65-4982-805D-0076C55F6C93}" srcOrd="0" destOrd="0" presId="urn:microsoft.com/office/officeart/2018/2/layout/IconVerticalSolidList"/>
    <dgm:cxn modelId="{E7D063F6-6D11-CA44-9BA3-B4087E85FD9E}" type="presParOf" srcId="{CC8C98BE-36FD-47C8-850B-57C143FFE1EA}" destId="{F014110E-1F26-461B-8080-1A40EB483CD7}" srcOrd="1" destOrd="0" presId="urn:microsoft.com/office/officeart/2018/2/layout/IconVerticalSolidList"/>
    <dgm:cxn modelId="{016326BF-C92D-8B43-9D35-3CC483BFA9C1}" type="presParOf" srcId="{CC8C98BE-36FD-47C8-850B-57C143FFE1EA}" destId="{39101445-2B97-46E4-AD1A-AC7429F47761}" srcOrd="2" destOrd="0" presId="urn:microsoft.com/office/officeart/2018/2/layout/IconVerticalSolidList"/>
    <dgm:cxn modelId="{6E46680B-89E4-094B-97CA-15659345FE1A}" type="presParOf" srcId="{CC8C98BE-36FD-47C8-850B-57C143FFE1EA}" destId="{9B868DA9-BAB5-4C4C-B3A6-5EC6477A66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6160C-9870-426A-A949-8BD4A97C8CB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A965B9-2F4D-4904-8F50-1DC881C771F9}">
      <dgm:prSet custT="1"/>
      <dgm:spPr/>
      <dgm:t>
        <a:bodyPr/>
        <a:lstStyle/>
        <a:p>
          <a:pPr>
            <a:lnSpc>
              <a:spcPct val="100000"/>
            </a:lnSpc>
          </a:pPr>
          <a:r>
            <a:rPr lang="en-US" sz="2000" dirty="0">
              <a:latin typeface="Georgia" panose="02040502050405020303" pitchFamily="18" charset="0"/>
              <a:cs typeface="Arial" panose="020B0604020202020204" pitchFamily="34" charset="0"/>
            </a:rPr>
            <a:t>MyBib Check-up</a:t>
          </a:r>
        </a:p>
      </dgm:t>
    </dgm:pt>
    <dgm:pt modelId="{48CF0686-B510-408C-A279-3DA089A228A9}" type="parTrans" cxnId="{201A12C4-12C0-491E-862E-DC1229B1624F}">
      <dgm:prSet/>
      <dgm:spPr/>
      <dgm:t>
        <a:bodyPr/>
        <a:lstStyle/>
        <a:p>
          <a:endParaRPr lang="en-US"/>
        </a:p>
      </dgm:t>
    </dgm:pt>
    <dgm:pt modelId="{E61A34B7-F6A9-47AD-96B8-66BF62396BD9}" type="sibTrans" cxnId="{201A12C4-12C0-491E-862E-DC1229B1624F}">
      <dgm:prSet/>
      <dgm:spPr/>
      <dgm:t>
        <a:bodyPr/>
        <a:lstStyle/>
        <a:p>
          <a:endParaRPr lang="en-US"/>
        </a:p>
      </dgm:t>
    </dgm:pt>
    <dgm:pt modelId="{A0A29C7F-426E-499E-BC9A-5A4802267139}">
      <dgm:prSet custT="1"/>
      <dgm:spPr/>
      <dgm:t>
        <a:bodyPr/>
        <a:lstStyle/>
        <a:p>
          <a:pPr>
            <a:lnSpc>
              <a:spcPct val="100000"/>
            </a:lnSpc>
          </a:pPr>
          <a:r>
            <a:rPr lang="en-US" sz="2000" dirty="0">
              <a:latin typeface="Georgia" panose="02040502050405020303" pitchFamily="18" charset="0"/>
              <a:cs typeface="Arial" panose="020B0604020202020204" pitchFamily="34" charset="0"/>
            </a:rPr>
            <a:t>Custom Compliance Reports</a:t>
          </a:r>
        </a:p>
      </dgm:t>
    </dgm:pt>
    <dgm:pt modelId="{3BCFC9FA-608E-461D-A64D-198477F44103}" type="parTrans" cxnId="{C7B4CF19-1468-4A8E-816C-7EA82E26D7A3}">
      <dgm:prSet/>
      <dgm:spPr/>
      <dgm:t>
        <a:bodyPr/>
        <a:lstStyle/>
        <a:p>
          <a:endParaRPr lang="en-US"/>
        </a:p>
      </dgm:t>
    </dgm:pt>
    <dgm:pt modelId="{7136ECD9-BE7D-42FE-A747-D5C8F49305A0}" type="sibTrans" cxnId="{C7B4CF19-1468-4A8E-816C-7EA82E26D7A3}">
      <dgm:prSet/>
      <dgm:spPr/>
      <dgm:t>
        <a:bodyPr/>
        <a:lstStyle/>
        <a:p>
          <a:endParaRPr lang="en-US"/>
        </a:p>
      </dgm:t>
    </dgm:pt>
    <dgm:pt modelId="{C0F20D6F-906B-6A42-82E4-A595DDD5A03E}">
      <dgm:prSet custT="1"/>
      <dgm:spPr/>
      <dgm:t>
        <a:bodyPr/>
        <a:lstStyle/>
        <a:p>
          <a:pPr>
            <a:lnSpc>
              <a:spcPct val="100000"/>
            </a:lnSpc>
          </a:pPr>
          <a:r>
            <a:rPr lang="en-US" sz="2000" dirty="0">
              <a:latin typeface="Georgia" panose="02040502050405020303" pitchFamily="18" charset="0"/>
              <a:cs typeface="Arial" panose="020B0604020202020204" pitchFamily="34" charset="0"/>
            </a:rPr>
            <a:t>BuckySubmit</a:t>
          </a:r>
        </a:p>
      </dgm:t>
    </dgm:pt>
    <dgm:pt modelId="{E000B028-F63C-2A48-B09E-6CCE4E6F8F43}" type="parTrans" cxnId="{C8316686-4F69-3D47-B3F9-C3B85CDFDCD5}">
      <dgm:prSet/>
      <dgm:spPr/>
      <dgm:t>
        <a:bodyPr/>
        <a:lstStyle/>
        <a:p>
          <a:endParaRPr lang="en-US"/>
        </a:p>
      </dgm:t>
    </dgm:pt>
    <dgm:pt modelId="{F40E3F1E-0D3B-9E47-B16D-9244CE3E298C}" type="sibTrans" cxnId="{C8316686-4F69-3D47-B3F9-C3B85CDFDCD5}">
      <dgm:prSet/>
      <dgm:spPr/>
      <dgm:t>
        <a:bodyPr/>
        <a:lstStyle/>
        <a:p>
          <a:endParaRPr lang="en-US"/>
        </a:p>
      </dgm:t>
    </dgm:pt>
    <dgm:pt modelId="{69CCA252-A48E-4FC4-8B53-E01FFF6510A9}" type="pres">
      <dgm:prSet presAssocID="{EEA6160C-9870-426A-A949-8BD4A97C8CB4}" presName="root" presStyleCnt="0">
        <dgm:presLayoutVars>
          <dgm:dir/>
          <dgm:resizeHandles val="exact"/>
        </dgm:presLayoutVars>
      </dgm:prSet>
      <dgm:spPr/>
    </dgm:pt>
    <dgm:pt modelId="{B792B1CB-04C6-E748-A054-57BF250719A9}" type="pres">
      <dgm:prSet presAssocID="{C0F20D6F-906B-6A42-82E4-A595DDD5A03E}" presName="compNode" presStyleCnt="0"/>
      <dgm:spPr/>
    </dgm:pt>
    <dgm:pt modelId="{03A37135-3C9F-1448-BF7A-166F80869D79}" type="pres">
      <dgm:prSet presAssocID="{C0F20D6F-906B-6A42-82E4-A595DDD5A03E}" presName="bgRect" presStyleLbl="bgShp" presStyleIdx="0" presStyleCnt="3" custLinFactNeighborX="-3545" custLinFactNeighborY="-32405"/>
      <dgm:spPr/>
    </dgm:pt>
    <dgm:pt modelId="{C3BFD058-11C5-7947-84E9-C6CBE425081F}" type="pres">
      <dgm:prSet presAssocID="{C0F20D6F-906B-6A42-82E4-A595DDD5A03E}" presName="iconRect" presStyleLbl="node1" presStyleIdx="0" presStyleCnt="3" custScaleX="69422" custScaleY="77833" custLinFactNeighborX="7453"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3319D10-2108-0D47-A70A-05B3E5A4EF43}" type="pres">
      <dgm:prSet presAssocID="{C0F20D6F-906B-6A42-82E4-A595DDD5A03E}" presName="spaceRect" presStyleCnt="0"/>
      <dgm:spPr/>
    </dgm:pt>
    <dgm:pt modelId="{1B74CEC7-0840-7B44-88A3-ADAA517CC47F}" type="pres">
      <dgm:prSet presAssocID="{C0F20D6F-906B-6A42-82E4-A595DDD5A03E}" presName="parTx" presStyleLbl="revTx" presStyleIdx="0" presStyleCnt="3">
        <dgm:presLayoutVars>
          <dgm:chMax val="0"/>
          <dgm:chPref val="0"/>
        </dgm:presLayoutVars>
      </dgm:prSet>
      <dgm:spPr/>
    </dgm:pt>
    <dgm:pt modelId="{F7D5164D-095B-FA49-98E9-A331A5AB5181}" type="pres">
      <dgm:prSet presAssocID="{F40E3F1E-0D3B-9E47-B16D-9244CE3E298C}" presName="sibTrans" presStyleCnt="0"/>
      <dgm:spPr/>
    </dgm:pt>
    <dgm:pt modelId="{A0E411F5-3F1E-41B0-AFB6-2DABB324B84F}" type="pres">
      <dgm:prSet presAssocID="{3DA965B9-2F4D-4904-8F50-1DC881C771F9}" presName="compNode" presStyleCnt="0"/>
      <dgm:spPr/>
    </dgm:pt>
    <dgm:pt modelId="{B20C1B11-F979-46E0-BBAA-C587E3B52641}" type="pres">
      <dgm:prSet presAssocID="{3DA965B9-2F4D-4904-8F50-1DC881C771F9}" presName="bgRect" presStyleLbl="bgShp" presStyleIdx="1" presStyleCnt="3"/>
      <dgm:spPr/>
    </dgm:pt>
    <dgm:pt modelId="{FC2255CB-FBE5-49EB-8A47-B55C49FDF217}" type="pres">
      <dgm:prSet presAssocID="{3DA965B9-2F4D-4904-8F50-1DC881C771F9}"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icnic Table"/>
        </a:ext>
      </dgm:extLst>
    </dgm:pt>
    <dgm:pt modelId="{EE1A590E-A413-4120-8D37-BDAB56FD5910}" type="pres">
      <dgm:prSet presAssocID="{3DA965B9-2F4D-4904-8F50-1DC881C771F9}" presName="spaceRect" presStyleCnt="0"/>
      <dgm:spPr/>
    </dgm:pt>
    <dgm:pt modelId="{3A2FBBA8-DB13-4DE8-BE29-AD3571B6776D}" type="pres">
      <dgm:prSet presAssocID="{3DA965B9-2F4D-4904-8F50-1DC881C771F9}" presName="parTx" presStyleLbl="revTx" presStyleIdx="1" presStyleCnt="3">
        <dgm:presLayoutVars>
          <dgm:chMax val="0"/>
          <dgm:chPref val="0"/>
        </dgm:presLayoutVars>
      </dgm:prSet>
      <dgm:spPr/>
    </dgm:pt>
    <dgm:pt modelId="{7E81604F-11F8-4D8D-90D3-704BC2757F5E}" type="pres">
      <dgm:prSet presAssocID="{E61A34B7-F6A9-47AD-96B8-66BF62396BD9}" presName="sibTrans" presStyleCnt="0"/>
      <dgm:spPr/>
    </dgm:pt>
    <dgm:pt modelId="{AFB3EF1D-8257-4F00-AB99-C5CCEBC38FB4}" type="pres">
      <dgm:prSet presAssocID="{A0A29C7F-426E-499E-BC9A-5A4802267139}" presName="compNode" presStyleCnt="0"/>
      <dgm:spPr/>
    </dgm:pt>
    <dgm:pt modelId="{73B8E2D1-AAC4-49F0-B975-C39C6B460BC6}" type="pres">
      <dgm:prSet presAssocID="{A0A29C7F-426E-499E-BC9A-5A4802267139}" presName="bgRect" presStyleLbl="bgShp" presStyleIdx="2" presStyleCnt="3"/>
      <dgm:spPr/>
    </dgm:pt>
    <dgm:pt modelId="{BE08F276-5E58-46F7-8931-615E50BEDF10}" type="pres">
      <dgm:prSet presAssocID="{A0A29C7F-426E-499E-BC9A-5A4802267139}"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 List"/>
        </a:ext>
      </dgm:extLst>
    </dgm:pt>
    <dgm:pt modelId="{F68F79D8-EC4C-4B24-BC1D-3260F699B4DB}" type="pres">
      <dgm:prSet presAssocID="{A0A29C7F-426E-499E-BC9A-5A4802267139}" presName="spaceRect" presStyleCnt="0"/>
      <dgm:spPr/>
    </dgm:pt>
    <dgm:pt modelId="{C023C3D0-D98A-4052-9789-1739BD88AB00}" type="pres">
      <dgm:prSet presAssocID="{A0A29C7F-426E-499E-BC9A-5A4802267139}" presName="parTx" presStyleLbl="revTx" presStyleIdx="2" presStyleCnt="3">
        <dgm:presLayoutVars>
          <dgm:chMax val="0"/>
          <dgm:chPref val="0"/>
        </dgm:presLayoutVars>
      </dgm:prSet>
      <dgm:spPr/>
    </dgm:pt>
  </dgm:ptLst>
  <dgm:cxnLst>
    <dgm:cxn modelId="{C7B4CF19-1468-4A8E-816C-7EA82E26D7A3}" srcId="{EEA6160C-9870-426A-A949-8BD4A97C8CB4}" destId="{A0A29C7F-426E-499E-BC9A-5A4802267139}" srcOrd="2" destOrd="0" parTransId="{3BCFC9FA-608E-461D-A64D-198477F44103}" sibTransId="{7136ECD9-BE7D-42FE-A747-D5C8F49305A0}"/>
    <dgm:cxn modelId="{C96EB845-3CB2-704D-ABA5-7BF2C731ED53}" type="presOf" srcId="{A0A29C7F-426E-499E-BC9A-5A4802267139}" destId="{C023C3D0-D98A-4052-9789-1739BD88AB00}" srcOrd="0" destOrd="0" presId="urn:microsoft.com/office/officeart/2018/2/layout/IconVerticalSolidList"/>
    <dgm:cxn modelId="{1FBDD756-F430-004C-BC01-C3F717D19F9D}" type="presOf" srcId="{C0F20D6F-906B-6A42-82E4-A595DDD5A03E}" destId="{1B74CEC7-0840-7B44-88A3-ADAA517CC47F}" srcOrd="0" destOrd="0" presId="urn:microsoft.com/office/officeart/2018/2/layout/IconVerticalSolidList"/>
    <dgm:cxn modelId="{C8316686-4F69-3D47-B3F9-C3B85CDFDCD5}" srcId="{EEA6160C-9870-426A-A949-8BD4A97C8CB4}" destId="{C0F20D6F-906B-6A42-82E4-A595DDD5A03E}" srcOrd="0" destOrd="0" parTransId="{E000B028-F63C-2A48-B09E-6CCE4E6F8F43}" sibTransId="{F40E3F1E-0D3B-9E47-B16D-9244CE3E298C}"/>
    <dgm:cxn modelId="{62C8A7B7-4995-0F43-B121-A89AFB3E8DFE}" type="presOf" srcId="{3DA965B9-2F4D-4904-8F50-1DC881C771F9}" destId="{3A2FBBA8-DB13-4DE8-BE29-AD3571B6776D}" srcOrd="0" destOrd="0" presId="urn:microsoft.com/office/officeart/2018/2/layout/IconVerticalSolidList"/>
    <dgm:cxn modelId="{201A12C4-12C0-491E-862E-DC1229B1624F}" srcId="{EEA6160C-9870-426A-A949-8BD4A97C8CB4}" destId="{3DA965B9-2F4D-4904-8F50-1DC881C771F9}" srcOrd="1" destOrd="0" parTransId="{48CF0686-B510-408C-A279-3DA089A228A9}" sibTransId="{E61A34B7-F6A9-47AD-96B8-66BF62396BD9}"/>
    <dgm:cxn modelId="{387155ED-B2D6-4C41-88E7-553179FFBFEA}" type="presOf" srcId="{EEA6160C-9870-426A-A949-8BD4A97C8CB4}" destId="{69CCA252-A48E-4FC4-8B53-E01FFF6510A9}" srcOrd="0" destOrd="0" presId="urn:microsoft.com/office/officeart/2018/2/layout/IconVerticalSolidList"/>
    <dgm:cxn modelId="{76C3E5CC-C426-B249-9B7A-151A62451D23}" type="presParOf" srcId="{69CCA252-A48E-4FC4-8B53-E01FFF6510A9}" destId="{B792B1CB-04C6-E748-A054-57BF250719A9}" srcOrd="0" destOrd="0" presId="urn:microsoft.com/office/officeart/2018/2/layout/IconVerticalSolidList"/>
    <dgm:cxn modelId="{B8371093-3A26-6947-881B-53AFEEBFEC47}" type="presParOf" srcId="{B792B1CB-04C6-E748-A054-57BF250719A9}" destId="{03A37135-3C9F-1448-BF7A-166F80869D79}" srcOrd="0" destOrd="0" presId="urn:microsoft.com/office/officeart/2018/2/layout/IconVerticalSolidList"/>
    <dgm:cxn modelId="{112E6B83-6377-3B44-8062-194E9E7FEA75}" type="presParOf" srcId="{B792B1CB-04C6-E748-A054-57BF250719A9}" destId="{C3BFD058-11C5-7947-84E9-C6CBE425081F}" srcOrd="1" destOrd="0" presId="urn:microsoft.com/office/officeart/2018/2/layout/IconVerticalSolidList"/>
    <dgm:cxn modelId="{E3433004-9E0F-D84E-82E5-717DF6EAB788}" type="presParOf" srcId="{B792B1CB-04C6-E748-A054-57BF250719A9}" destId="{D3319D10-2108-0D47-A70A-05B3E5A4EF43}" srcOrd="2" destOrd="0" presId="urn:microsoft.com/office/officeart/2018/2/layout/IconVerticalSolidList"/>
    <dgm:cxn modelId="{892404CC-3939-CC4C-9257-4145344F3F8E}" type="presParOf" srcId="{B792B1CB-04C6-E748-A054-57BF250719A9}" destId="{1B74CEC7-0840-7B44-88A3-ADAA517CC47F}" srcOrd="3" destOrd="0" presId="urn:microsoft.com/office/officeart/2018/2/layout/IconVerticalSolidList"/>
    <dgm:cxn modelId="{5E00082C-1F78-9145-B035-0F2B9A54898E}" type="presParOf" srcId="{69CCA252-A48E-4FC4-8B53-E01FFF6510A9}" destId="{F7D5164D-095B-FA49-98E9-A331A5AB5181}" srcOrd="1" destOrd="0" presId="urn:microsoft.com/office/officeart/2018/2/layout/IconVerticalSolidList"/>
    <dgm:cxn modelId="{06EBA632-6907-9B46-9A54-2AD4C178240B}" type="presParOf" srcId="{69CCA252-A48E-4FC4-8B53-E01FFF6510A9}" destId="{A0E411F5-3F1E-41B0-AFB6-2DABB324B84F}" srcOrd="2" destOrd="0" presId="urn:microsoft.com/office/officeart/2018/2/layout/IconVerticalSolidList"/>
    <dgm:cxn modelId="{F0737F0B-8985-354C-898C-297FA5235DF5}" type="presParOf" srcId="{A0E411F5-3F1E-41B0-AFB6-2DABB324B84F}" destId="{B20C1B11-F979-46E0-BBAA-C587E3B52641}" srcOrd="0" destOrd="0" presId="urn:microsoft.com/office/officeart/2018/2/layout/IconVerticalSolidList"/>
    <dgm:cxn modelId="{EF51D1FE-55A4-FE4D-B632-D372DFADB904}" type="presParOf" srcId="{A0E411F5-3F1E-41B0-AFB6-2DABB324B84F}" destId="{FC2255CB-FBE5-49EB-8A47-B55C49FDF217}" srcOrd="1" destOrd="0" presId="urn:microsoft.com/office/officeart/2018/2/layout/IconVerticalSolidList"/>
    <dgm:cxn modelId="{765DEB54-CE33-5E40-96CB-BD880DA8C878}" type="presParOf" srcId="{A0E411F5-3F1E-41B0-AFB6-2DABB324B84F}" destId="{EE1A590E-A413-4120-8D37-BDAB56FD5910}" srcOrd="2" destOrd="0" presId="urn:microsoft.com/office/officeart/2018/2/layout/IconVerticalSolidList"/>
    <dgm:cxn modelId="{786DD54B-5BC3-0C48-B66C-B2279A226DA9}" type="presParOf" srcId="{A0E411F5-3F1E-41B0-AFB6-2DABB324B84F}" destId="{3A2FBBA8-DB13-4DE8-BE29-AD3571B6776D}" srcOrd="3" destOrd="0" presId="urn:microsoft.com/office/officeart/2018/2/layout/IconVerticalSolidList"/>
    <dgm:cxn modelId="{DCA3B060-C368-5E4B-861A-12CCECFE5D39}" type="presParOf" srcId="{69CCA252-A48E-4FC4-8B53-E01FFF6510A9}" destId="{7E81604F-11F8-4D8D-90D3-704BC2757F5E}" srcOrd="3" destOrd="0" presId="urn:microsoft.com/office/officeart/2018/2/layout/IconVerticalSolidList"/>
    <dgm:cxn modelId="{1CF7721A-78D7-9F46-BE1B-C52D24659585}" type="presParOf" srcId="{69CCA252-A48E-4FC4-8B53-E01FFF6510A9}" destId="{AFB3EF1D-8257-4F00-AB99-C5CCEBC38FB4}" srcOrd="4" destOrd="0" presId="urn:microsoft.com/office/officeart/2018/2/layout/IconVerticalSolidList"/>
    <dgm:cxn modelId="{F3F8EFED-D690-E94C-8505-8A4970654825}" type="presParOf" srcId="{AFB3EF1D-8257-4F00-AB99-C5CCEBC38FB4}" destId="{73B8E2D1-AAC4-49F0-B975-C39C6B460BC6}" srcOrd="0" destOrd="0" presId="urn:microsoft.com/office/officeart/2018/2/layout/IconVerticalSolidList"/>
    <dgm:cxn modelId="{7A7FC260-339F-7140-B1A1-2B68C8E0DBAF}" type="presParOf" srcId="{AFB3EF1D-8257-4F00-AB99-C5CCEBC38FB4}" destId="{BE08F276-5E58-46F7-8931-615E50BEDF10}" srcOrd="1" destOrd="0" presId="urn:microsoft.com/office/officeart/2018/2/layout/IconVerticalSolidList"/>
    <dgm:cxn modelId="{7726C1C0-9085-E049-8271-60D25924DEC6}" type="presParOf" srcId="{AFB3EF1D-8257-4F00-AB99-C5CCEBC38FB4}" destId="{F68F79D8-EC4C-4B24-BC1D-3260F699B4DB}" srcOrd="2" destOrd="0" presId="urn:microsoft.com/office/officeart/2018/2/layout/IconVerticalSolidList"/>
    <dgm:cxn modelId="{FA80CD76-F95F-9146-A0F3-507B0516D17F}" type="presParOf" srcId="{AFB3EF1D-8257-4F00-AB99-C5CCEBC38FB4}" destId="{C023C3D0-D98A-4052-9789-1739BD88AB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459B91-F491-498E-B1C8-4F47E82EF335}"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FEBAF984-4A3F-4424-9E6F-FB636C78E068}">
      <dgm:prSet/>
      <dgm:spPr/>
      <dgm:t>
        <a:bodyPr/>
        <a:lstStyle/>
        <a:p>
          <a:pPr>
            <a:lnSpc>
              <a:spcPct val="100000"/>
            </a:lnSpc>
          </a:pPr>
          <a:r>
            <a:rPr lang="en-US">
              <a:latin typeface="Arial" panose="020B0604020202020204" pitchFamily="34" charset="0"/>
              <a:cs typeface="Arial" panose="020B0604020202020204" pitchFamily="34" charset="0"/>
            </a:rPr>
            <a:t>Online and in-person compliance training</a:t>
          </a:r>
          <a:endParaRPr lang="en-US" dirty="0">
            <a:latin typeface="Arial" panose="020B0604020202020204" pitchFamily="34" charset="0"/>
            <a:cs typeface="Arial" panose="020B0604020202020204" pitchFamily="34" charset="0"/>
          </a:endParaRPr>
        </a:p>
      </dgm:t>
    </dgm:pt>
    <dgm:pt modelId="{E78642EA-D16A-427D-82AD-05E7A6A1E677}" type="parTrans" cxnId="{79537343-9C2A-4C84-8648-A9999DC8DB64}">
      <dgm:prSet/>
      <dgm:spPr/>
      <dgm:t>
        <a:bodyPr/>
        <a:lstStyle/>
        <a:p>
          <a:endParaRPr lang="en-US"/>
        </a:p>
      </dgm:t>
    </dgm:pt>
    <dgm:pt modelId="{C935F8F1-DFDA-4E56-8597-4CB31B10833F}" type="sibTrans" cxnId="{79537343-9C2A-4C84-8648-A9999DC8DB64}">
      <dgm:prSet/>
      <dgm:spPr/>
      <dgm:t>
        <a:bodyPr/>
        <a:lstStyle/>
        <a:p>
          <a:endParaRPr lang="en-US"/>
        </a:p>
      </dgm:t>
    </dgm:pt>
    <dgm:pt modelId="{765CEA24-48DC-49A0-B220-3642A7C13272}">
      <dgm:prSet/>
      <dgm:spPr/>
      <dgm:t>
        <a:bodyPr/>
        <a:lstStyle/>
        <a:p>
          <a:pPr>
            <a:lnSpc>
              <a:spcPct val="100000"/>
            </a:lnSpc>
          </a:pPr>
          <a:r>
            <a:rPr lang="en-US">
              <a:latin typeface="Arial" panose="020B0604020202020204" pitchFamily="34" charset="0"/>
              <a:cs typeface="Arial" panose="020B0604020202020204" pitchFamily="34" charset="0"/>
            </a:rPr>
            <a:t>Regular tailored compliance reports</a:t>
          </a:r>
          <a:endParaRPr lang="en-US" dirty="0">
            <a:latin typeface="Arial" panose="020B0604020202020204" pitchFamily="34" charset="0"/>
            <a:cs typeface="Arial" panose="020B0604020202020204" pitchFamily="34" charset="0"/>
          </a:endParaRPr>
        </a:p>
      </dgm:t>
    </dgm:pt>
    <dgm:pt modelId="{6BD53B9F-7474-4A21-A80B-AC0B32511AAE}" type="parTrans" cxnId="{93B4DA10-A433-44F4-8EA8-238AE7354B7F}">
      <dgm:prSet/>
      <dgm:spPr/>
      <dgm:t>
        <a:bodyPr/>
        <a:lstStyle/>
        <a:p>
          <a:endParaRPr lang="en-US"/>
        </a:p>
      </dgm:t>
    </dgm:pt>
    <dgm:pt modelId="{C789E7B1-3EE2-457F-A5D2-78830CC1A29F}" type="sibTrans" cxnId="{93B4DA10-A433-44F4-8EA8-238AE7354B7F}">
      <dgm:prSet/>
      <dgm:spPr/>
      <dgm:t>
        <a:bodyPr/>
        <a:lstStyle/>
        <a:p>
          <a:endParaRPr lang="en-US"/>
        </a:p>
      </dgm:t>
    </dgm:pt>
    <dgm:pt modelId="{16DA27D0-6DCF-4F73-8631-03FDDDC84C59}">
      <dgm:prSet/>
      <dgm:spPr/>
      <dgm:t>
        <a:bodyPr/>
        <a:lstStyle/>
        <a:p>
          <a:pPr>
            <a:lnSpc>
              <a:spcPct val="100000"/>
            </a:lnSpc>
          </a:pPr>
          <a:r>
            <a:rPr lang="en-US">
              <a:latin typeface="Arial" panose="020B0604020202020204" pitchFamily="34" charset="0"/>
              <a:cs typeface="Arial" panose="020B0604020202020204" pitchFamily="34" charset="0"/>
            </a:rPr>
            <a:t>NCBI My Bibliography assistance</a:t>
          </a:r>
        </a:p>
      </dgm:t>
    </dgm:pt>
    <dgm:pt modelId="{635B7865-B507-4132-84A6-176C790B3890}" type="parTrans" cxnId="{58ACE090-4BE2-4054-A406-0CA8FF8AADA0}">
      <dgm:prSet/>
      <dgm:spPr/>
      <dgm:t>
        <a:bodyPr/>
        <a:lstStyle/>
        <a:p>
          <a:endParaRPr lang="en-US"/>
        </a:p>
      </dgm:t>
    </dgm:pt>
    <dgm:pt modelId="{4DAAAE27-BA38-4D13-B79F-682486CBC7E6}" type="sibTrans" cxnId="{58ACE090-4BE2-4054-A406-0CA8FF8AADA0}">
      <dgm:prSet/>
      <dgm:spPr/>
      <dgm:t>
        <a:bodyPr/>
        <a:lstStyle/>
        <a:p>
          <a:endParaRPr lang="en-US"/>
        </a:p>
      </dgm:t>
    </dgm:pt>
    <dgm:pt modelId="{9FAEC65F-2343-4C32-928D-6A4D92127833}">
      <dgm:prSet/>
      <dgm:spPr/>
      <dgm:t>
        <a:bodyPr/>
        <a:lstStyle/>
        <a:p>
          <a:pPr>
            <a:lnSpc>
              <a:spcPct val="100000"/>
            </a:lnSpc>
          </a:pPr>
          <a:r>
            <a:rPr lang="en-US">
              <a:latin typeface="Arial" panose="020B0604020202020204" pitchFamily="34" charset="0"/>
              <a:cs typeface="Arial" panose="020B0604020202020204" pitchFamily="34" charset="0"/>
            </a:rPr>
            <a:t>Targeted literature searches</a:t>
          </a:r>
          <a:endParaRPr lang="en-US" dirty="0">
            <a:latin typeface="Arial" panose="020B0604020202020204" pitchFamily="34" charset="0"/>
            <a:cs typeface="Arial" panose="020B0604020202020204" pitchFamily="34" charset="0"/>
          </a:endParaRPr>
        </a:p>
      </dgm:t>
    </dgm:pt>
    <dgm:pt modelId="{16D4477D-D0CE-4D12-B143-61910595C7AE}" type="parTrans" cxnId="{C50C5BC7-C269-48A1-A192-0F9E5767C21E}">
      <dgm:prSet/>
      <dgm:spPr/>
      <dgm:t>
        <a:bodyPr/>
        <a:lstStyle/>
        <a:p>
          <a:endParaRPr lang="en-US"/>
        </a:p>
      </dgm:t>
    </dgm:pt>
    <dgm:pt modelId="{BBD0E0D3-515C-419F-83F2-3DBA0A51506C}" type="sibTrans" cxnId="{C50C5BC7-C269-48A1-A192-0F9E5767C21E}">
      <dgm:prSet/>
      <dgm:spPr/>
      <dgm:t>
        <a:bodyPr/>
        <a:lstStyle/>
        <a:p>
          <a:endParaRPr lang="en-US"/>
        </a:p>
      </dgm:t>
    </dgm:pt>
    <dgm:pt modelId="{332FF744-0DA7-4F4E-BE7C-B4180467CC2E}">
      <dgm:prSet/>
      <dgm:spPr/>
      <dgm:t>
        <a:bodyPr/>
        <a:lstStyle/>
        <a:p>
          <a:pPr>
            <a:lnSpc>
              <a:spcPct val="100000"/>
            </a:lnSpc>
          </a:pPr>
          <a:r>
            <a:rPr lang="en-US" dirty="0">
              <a:latin typeface="Arial" panose="020B0604020202020204" pitchFamily="34" charset="0"/>
              <a:cs typeface="Arial" panose="020B0604020202020204" pitchFamily="34" charset="0"/>
            </a:rPr>
            <a:t>NIHMS submission assistance (one folder)</a:t>
          </a:r>
        </a:p>
      </dgm:t>
    </dgm:pt>
    <dgm:pt modelId="{EB5D2455-137D-E140-9E83-04CBED0D713B}" type="parTrans" cxnId="{9FA19767-04CD-9943-9890-08125937BFB0}">
      <dgm:prSet/>
      <dgm:spPr/>
      <dgm:t>
        <a:bodyPr/>
        <a:lstStyle/>
        <a:p>
          <a:endParaRPr lang="en-US"/>
        </a:p>
      </dgm:t>
    </dgm:pt>
    <dgm:pt modelId="{B2CB162C-FAAA-A647-87AF-6ACCA2B9B359}" type="sibTrans" cxnId="{9FA19767-04CD-9943-9890-08125937BFB0}">
      <dgm:prSet/>
      <dgm:spPr/>
      <dgm:t>
        <a:bodyPr/>
        <a:lstStyle/>
        <a:p>
          <a:endParaRPr lang="en-US"/>
        </a:p>
      </dgm:t>
    </dgm:pt>
    <dgm:pt modelId="{022D22CB-E1AA-43E0-97D5-E793E9EDCF71}" type="pres">
      <dgm:prSet presAssocID="{88459B91-F491-498E-B1C8-4F47E82EF335}" presName="root" presStyleCnt="0">
        <dgm:presLayoutVars>
          <dgm:dir/>
          <dgm:resizeHandles val="exact"/>
        </dgm:presLayoutVars>
      </dgm:prSet>
      <dgm:spPr/>
    </dgm:pt>
    <dgm:pt modelId="{2DD3320D-8AD9-440A-B996-D9CF6399C502}" type="pres">
      <dgm:prSet presAssocID="{332FF744-0DA7-4F4E-BE7C-B4180467CC2E}" presName="compNode" presStyleCnt="0"/>
      <dgm:spPr/>
    </dgm:pt>
    <dgm:pt modelId="{64C48310-553E-4468-8155-3203E72941B1}" type="pres">
      <dgm:prSet presAssocID="{332FF744-0DA7-4F4E-BE7C-B4180467CC2E}" presName="bgRect" presStyleLbl="bgShp" presStyleIdx="0" presStyleCnt="5"/>
      <dgm:spPr/>
    </dgm:pt>
    <dgm:pt modelId="{91570F83-CA3F-49CC-89B9-1DBA10D4D608}" type="pres">
      <dgm:prSet presAssocID="{332FF744-0DA7-4F4E-BE7C-B4180467CC2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5A79AC19-A62A-4752-8023-52A2E8CA989A}" type="pres">
      <dgm:prSet presAssocID="{332FF744-0DA7-4F4E-BE7C-B4180467CC2E}" presName="spaceRect" presStyleCnt="0"/>
      <dgm:spPr/>
    </dgm:pt>
    <dgm:pt modelId="{9F2A0EAD-53DC-46AE-AAE6-88DCD7AD1BD4}" type="pres">
      <dgm:prSet presAssocID="{332FF744-0DA7-4F4E-BE7C-B4180467CC2E}" presName="parTx" presStyleLbl="revTx" presStyleIdx="0" presStyleCnt="5">
        <dgm:presLayoutVars>
          <dgm:chMax val="0"/>
          <dgm:chPref val="0"/>
        </dgm:presLayoutVars>
      </dgm:prSet>
      <dgm:spPr/>
    </dgm:pt>
    <dgm:pt modelId="{29547249-6B86-40C3-BAF0-6B4170DD1938}" type="pres">
      <dgm:prSet presAssocID="{B2CB162C-FAAA-A647-87AF-6ACCA2B9B359}" presName="sibTrans" presStyleCnt="0"/>
      <dgm:spPr/>
    </dgm:pt>
    <dgm:pt modelId="{2BED006A-8ECB-4F33-9A06-6A9FCB79FC5D}" type="pres">
      <dgm:prSet presAssocID="{765CEA24-48DC-49A0-B220-3642A7C13272}" presName="compNode" presStyleCnt="0"/>
      <dgm:spPr/>
    </dgm:pt>
    <dgm:pt modelId="{DA336195-74C1-4D8C-B685-4094AEF03C3F}" type="pres">
      <dgm:prSet presAssocID="{765CEA24-48DC-49A0-B220-3642A7C13272}" presName="bgRect" presStyleLbl="bgShp" presStyleIdx="1" presStyleCnt="5"/>
      <dgm:spPr/>
    </dgm:pt>
    <dgm:pt modelId="{7240CB7D-29C4-471B-8799-93D8E39E8309}" type="pres">
      <dgm:prSet presAssocID="{765CEA24-48DC-49A0-B220-3642A7C1327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3E9DC81-EE68-428B-B508-7C29DF4A9E1E}" type="pres">
      <dgm:prSet presAssocID="{765CEA24-48DC-49A0-B220-3642A7C13272}" presName="spaceRect" presStyleCnt="0"/>
      <dgm:spPr/>
    </dgm:pt>
    <dgm:pt modelId="{9B544E2B-47AE-4832-9ECC-B07D7E734216}" type="pres">
      <dgm:prSet presAssocID="{765CEA24-48DC-49A0-B220-3642A7C13272}" presName="parTx" presStyleLbl="revTx" presStyleIdx="1" presStyleCnt="5">
        <dgm:presLayoutVars>
          <dgm:chMax val="0"/>
          <dgm:chPref val="0"/>
        </dgm:presLayoutVars>
      </dgm:prSet>
      <dgm:spPr/>
    </dgm:pt>
    <dgm:pt modelId="{2AFF705E-1E6A-4221-98D3-891378305CA1}" type="pres">
      <dgm:prSet presAssocID="{C789E7B1-3EE2-457F-A5D2-78830CC1A29F}" presName="sibTrans" presStyleCnt="0"/>
      <dgm:spPr/>
    </dgm:pt>
    <dgm:pt modelId="{04F8229B-B7E6-469A-8BA5-FCBC63DE9FE0}" type="pres">
      <dgm:prSet presAssocID="{16DA27D0-6DCF-4F73-8631-03FDDDC84C59}" presName="compNode" presStyleCnt="0"/>
      <dgm:spPr/>
    </dgm:pt>
    <dgm:pt modelId="{1EA289DF-F96D-4676-87A3-2DC43AB028D1}" type="pres">
      <dgm:prSet presAssocID="{16DA27D0-6DCF-4F73-8631-03FDDDC84C59}" presName="bgRect" presStyleLbl="bgShp" presStyleIdx="2" presStyleCnt="5"/>
      <dgm:spPr/>
    </dgm:pt>
    <dgm:pt modelId="{F18A7B6F-9D57-45A2-A5D5-ACB4F85DAB2D}" type="pres">
      <dgm:prSet presAssocID="{16DA27D0-6DCF-4F73-8631-03FDDDC84C5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DF636B39-FB16-41A8-9EE8-1B6D345C460A}" type="pres">
      <dgm:prSet presAssocID="{16DA27D0-6DCF-4F73-8631-03FDDDC84C59}" presName="spaceRect" presStyleCnt="0"/>
      <dgm:spPr/>
    </dgm:pt>
    <dgm:pt modelId="{259CCAA6-4A11-494C-8836-2AA119B221BB}" type="pres">
      <dgm:prSet presAssocID="{16DA27D0-6DCF-4F73-8631-03FDDDC84C59}" presName="parTx" presStyleLbl="revTx" presStyleIdx="2" presStyleCnt="5">
        <dgm:presLayoutVars>
          <dgm:chMax val="0"/>
          <dgm:chPref val="0"/>
        </dgm:presLayoutVars>
      </dgm:prSet>
      <dgm:spPr/>
    </dgm:pt>
    <dgm:pt modelId="{130848DB-CBD0-4EB1-8E12-741DA09878FD}" type="pres">
      <dgm:prSet presAssocID="{4DAAAE27-BA38-4D13-B79F-682486CBC7E6}" presName="sibTrans" presStyleCnt="0"/>
      <dgm:spPr/>
    </dgm:pt>
    <dgm:pt modelId="{2FDCC935-5797-4662-AE42-451BAB2DA825}" type="pres">
      <dgm:prSet presAssocID="{9FAEC65F-2343-4C32-928D-6A4D92127833}" presName="compNode" presStyleCnt="0"/>
      <dgm:spPr/>
    </dgm:pt>
    <dgm:pt modelId="{8E55B436-A7E7-42C2-BE9A-86A715C05583}" type="pres">
      <dgm:prSet presAssocID="{9FAEC65F-2343-4C32-928D-6A4D92127833}" presName="bgRect" presStyleLbl="bgShp" presStyleIdx="3" presStyleCnt="5"/>
      <dgm:spPr/>
    </dgm:pt>
    <dgm:pt modelId="{E0D9C30A-2B4D-4ADB-A5E1-B08F94A9D87F}" type="pres">
      <dgm:prSet presAssocID="{9FAEC65F-2343-4C32-928D-6A4D9212783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5613E22F-289D-4C60-BD07-50FE494E3D4B}" type="pres">
      <dgm:prSet presAssocID="{9FAEC65F-2343-4C32-928D-6A4D92127833}" presName="spaceRect" presStyleCnt="0"/>
      <dgm:spPr/>
    </dgm:pt>
    <dgm:pt modelId="{52BBFEFF-0C9A-4FC6-A273-CF944A85B326}" type="pres">
      <dgm:prSet presAssocID="{9FAEC65F-2343-4C32-928D-6A4D92127833}" presName="parTx" presStyleLbl="revTx" presStyleIdx="3" presStyleCnt="5">
        <dgm:presLayoutVars>
          <dgm:chMax val="0"/>
          <dgm:chPref val="0"/>
        </dgm:presLayoutVars>
      </dgm:prSet>
      <dgm:spPr/>
    </dgm:pt>
    <dgm:pt modelId="{E81615CF-D909-FA4E-B08C-E410F4CE7F12}" type="pres">
      <dgm:prSet presAssocID="{BBD0E0D3-515C-419F-83F2-3DBA0A51506C}" presName="sibTrans" presStyleCnt="0"/>
      <dgm:spPr/>
    </dgm:pt>
    <dgm:pt modelId="{875E87CE-96E1-4D28-A1F8-8163F8E57851}" type="pres">
      <dgm:prSet presAssocID="{FEBAF984-4A3F-4424-9E6F-FB636C78E068}" presName="compNode" presStyleCnt="0"/>
      <dgm:spPr/>
    </dgm:pt>
    <dgm:pt modelId="{C9712235-07EB-4806-A803-F47A4810ED4F}" type="pres">
      <dgm:prSet presAssocID="{FEBAF984-4A3F-4424-9E6F-FB636C78E068}" presName="bgRect" presStyleLbl="bgShp" presStyleIdx="4" presStyleCnt="5"/>
      <dgm:spPr/>
    </dgm:pt>
    <dgm:pt modelId="{CEF0BC23-FB25-42BC-8B02-402DA05D1F4B}" type="pres">
      <dgm:prSet presAssocID="{FEBAF984-4A3F-4424-9E6F-FB636C78E06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E32FA2A1-DE55-4EEF-AA97-3F41F6A03B80}" type="pres">
      <dgm:prSet presAssocID="{FEBAF984-4A3F-4424-9E6F-FB636C78E068}" presName="spaceRect" presStyleCnt="0"/>
      <dgm:spPr/>
    </dgm:pt>
    <dgm:pt modelId="{57F15DE6-AC06-48F0-BE2E-438AF3E8E324}" type="pres">
      <dgm:prSet presAssocID="{FEBAF984-4A3F-4424-9E6F-FB636C78E068}" presName="parTx" presStyleLbl="revTx" presStyleIdx="4" presStyleCnt="5">
        <dgm:presLayoutVars>
          <dgm:chMax val="0"/>
          <dgm:chPref val="0"/>
        </dgm:presLayoutVars>
      </dgm:prSet>
      <dgm:spPr/>
    </dgm:pt>
  </dgm:ptLst>
  <dgm:cxnLst>
    <dgm:cxn modelId="{E2999A0E-636A-B84A-B95A-5354219760FA}" type="presOf" srcId="{9FAEC65F-2343-4C32-928D-6A4D92127833}" destId="{52BBFEFF-0C9A-4FC6-A273-CF944A85B326}" srcOrd="0" destOrd="0" presId="urn:microsoft.com/office/officeart/2018/2/layout/IconVerticalSolidList"/>
    <dgm:cxn modelId="{93B4DA10-A433-44F4-8EA8-238AE7354B7F}" srcId="{88459B91-F491-498E-B1C8-4F47E82EF335}" destId="{765CEA24-48DC-49A0-B220-3642A7C13272}" srcOrd="1" destOrd="0" parTransId="{6BD53B9F-7474-4A21-A80B-AC0B32511AAE}" sibTransId="{C789E7B1-3EE2-457F-A5D2-78830CC1A29F}"/>
    <dgm:cxn modelId="{C0B8A339-34F4-5242-AF1B-948EE5FF653D}" type="presOf" srcId="{FEBAF984-4A3F-4424-9E6F-FB636C78E068}" destId="{57F15DE6-AC06-48F0-BE2E-438AF3E8E324}" srcOrd="0" destOrd="0" presId="urn:microsoft.com/office/officeart/2018/2/layout/IconVerticalSolidList"/>
    <dgm:cxn modelId="{062CF33B-FA32-AB40-9D84-9EF8CCBD27E4}" type="presOf" srcId="{332FF744-0DA7-4F4E-BE7C-B4180467CC2E}" destId="{9F2A0EAD-53DC-46AE-AAE6-88DCD7AD1BD4}" srcOrd="0" destOrd="0" presId="urn:microsoft.com/office/officeart/2018/2/layout/IconVerticalSolidList"/>
    <dgm:cxn modelId="{79537343-9C2A-4C84-8648-A9999DC8DB64}" srcId="{88459B91-F491-498E-B1C8-4F47E82EF335}" destId="{FEBAF984-4A3F-4424-9E6F-FB636C78E068}" srcOrd="4" destOrd="0" parTransId="{E78642EA-D16A-427D-82AD-05E7A6A1E677}" sibTransId="{C935F8F1-DFDA-4E56-8597-4CB31B10833F}"/>
    <dgm:cxn modelId="{9FA19767-04CD-9943-9890-08125937BFB0}" srcId="{88459B91-F491-498E-B1C8-4F47E82EF335}" destId="{332FF744-0DA7-4F4E-BE7C-B4180467CC2E}" srcOrd="0" destOrd="0" parTransId="{EB5D2455-137D-E140-9E83-04CBED0D713B}" sibTransId="{B2CB162C-FAAA-A647-87AF-6ACCA2B9B359}"/>
    <dgm:cxn modelId="{EAE0488D-9FDC-9547-91C0-9CE9DF26E8D3}" type="presOf" srcId="{765CEA24-48DC-49A0-B220-3642A7C13272}" destId="{9B544E2B-47AE-4832-9ECC-B07D7E734216}" srcOrd="0" destOrd="0" presId="urn:microsoft.com/office/officeart/2018/2/layout/IconVerticalSolidList"/>
    <dgm:cxn modelId="{58ACE090-4BE2-4054-A406-0CA8FF8AADA0}" srcId="{88459B91-F491-498E-B1C8-4F47E82EF335}" destId="{16DA27D0-6DCF-4F73-8631-03FDDDC84C59}" srcOrd="2" destOrd="0" parTransId="{635B7865-B507-4132-84A6-176C790B3890}" sibTransId="{4DAAAE27-BA38-4D13-B79F-682486CBC7E6}"/>
    <dgm:cxn modelId="{A72394BA-5766-C042-858D-75B3FC09BC63}" type="presOf" srcId="{16DA27D0-6DCF-4F73-8631-03FDDDC84C59}" destId="{259CCAA6-4A11-494C-8836-2AA119B221BB}" srcOrd="0" destOrd="0" presId="urn:microsoft.com/office/officeart/2018/2/layout/IconVerticalSolidList"/>
    <dgm:cxn modelId="{548E09BB-4495-1F46-AA1F-6002523DEBD3}" type="presOf" srcId="{88459B91-F491-498E-B1C8-4F47E82EF335}" destId="{022D22CB-E1AA-43E0-97D5-E793E9EDCF71}" srcOrd="0" destOrd="0" presId="urn:microsoft.com/office/officeart/2018/2/layout/IconVerticalSolidList"/>
    <dgm:cxn modelId="{C50C5BC7-C269-48A1-A192-0F9E5767C21E}" srcId="{88459B91-F491-498E-B1C8-4F47E82EF335}" destId="{9FAEC65F-2343-4C32-928D-6A4D92127833}" srcOrd="3" destOrd="0" parTransId="{16D4477D-D0CE-4D12-B143-61910595C7AE}" sibTransId="{BBD0E0D3-515C-419F-83F2-3DBA0A51506C}"/>
    <dgm:cxn modelId="{E7437F38-19E2-E943-BF52-7EA0193A9D64}" type="presParOf" srcId="{022D22CB-E1AA-43E0-97D5-E793E9EDCF71}" destId="{2DD3320D-8AD9-440A-B996-D9CF6399C502}" srcOrd="0" destOrd="0" presId="urn:microsoft.com/office/officeart/2018/2/layout/IconVerticalSolidList"/>
    <dgm:cxn modelId="{55BA51FE-B356-2E45-8D18-A264BBF417F2}" type="presParOf" srcId="{2DD3320D-8AD9-440A-B996-D9CF6399C502}" destId="{64C48310-553E-4468-8155-3203E72941B1}" srcOrd="0" destOrd="0" presId="urn:microsoft.com/office/officeart/2018/2/layout/IconVerticalSolidList"/>
    <dgm:cxn modelId="{87CABE37-9311-904B-A52D-9C7471A3CF20}" type="presParOf" srcId="{2DD3320D-8AD9-440A-B996-D9CF6399C502}" destId="{91570F83-CA3F-49CC-89B9-1DBA10D4D608}" srcOrd="1" destOrd="0" presId="urn:microsoft.com/office/officeart/2018/2/layout/IconVerticalSolidList"/>
    <dgm:cxn modelId="{F082922B-7845-B947-BC3C-5314084A1E65}" type="presParOf" srcId="{2DD3320D-8AD9-440A-B996-D9CF6399C502}" destId="{5A79AC19-A62A-4752-8023-52A2E8CA989A}" srcOrd="2" destOrd="0" presId="urn:microsoft.com/office/officeart/2018/2/layout/IconVerticalSolidList"/>
    <dgm:cxn modelId="{93085CAA-6A7F-B041-A2F3-518F9EDEE019}" type="presParOf" srcId="{2DD3320D-8AD9-440A-B996-D9CF6399C502}" destId="{9F2A0EAD-53DC-46AE-AAE6-88DCD7AD1BD4}" srcOrd="3" destOrd="0" presId="urn:microsoft.com/office/officeart/2018/2/layout/IconVerticalSolidList"/>
    <dgm:cxn modelId="{E2BA1417-89F3-0349-9A4E-6B6122BD57A7}" type="presParOf" srcId="{022D22CB-E1AA-43E0-97D5-E793E9EDCF71}" destId="{29547249-6B86-40C3-BAF0-6B4170DD1938}" srcOrd="1" destOrd="0" presId="urn:microsoft.com/office/officeart/2018/2/layout/IconVerticalSolidList"/>
    <dgm:cxn modelId="{2E2D00B0-D51C-0C40-A03A-EE00CBDAF1F5}" type="presParOf" srcId="{022D22CB-E1AA-43E0-97D5-E793E9EDCF71}" destId="{2BED006A-8ECB-4F33-9A06-6A9FCB79FC5D}" srcOrd="2" destOrd="0" presId="urn:microsoft.com/office/officeart/2018/2/layout/IconVerticalSolidList"/>
    <dgm:cxn modelId="{98DA5235-319C-F641-8345-92AFDEBC0F14}" type="presParOf" srcId="{2BED006A-8ECB-4F33-9A06-6A9FCB79FC5D}" destId="{DA336195-74C1-4D8C-B685-4094AEF03C3F}" srcOrd="0" destOrd="0" presId="urn:microsoft.com/office/officeart/2018/2/layout/IconVerticalSolidList"/>
    <dgm:cxn modelId="{3491FC7D-3E4D-4249-9F27-C16E53B98EC0}" type="presParOf" srcId="{2BED006A-8ECB-4F33-9A06-6A9FCB79FC5D}" destId="{7240CB7D-29C4-471B-8799-93D8E39E8309}" srcOrd="1" destOrd="0" presId="urn:microsoft.com/office/officeart/2018/2/layout/IconVerticalSolidList"/>
    <dgm:cxn modelId="{D66DD242-D70E-E04C-935A-81C1A3C5B701}" type="presParOf" srcId="{2BED006A-8ECB-4F33-9A06-6A9FCB79FC5D}" destId="{73E9DC81-EE68-428B-B508-7C29DF4A9E1E}" srcOrd="2" destOrd="0" presId="urn:microsoft.com/office/officeart/2018/2/layout/IconVerticalSolidList"/>
    <dgm:cxn modelId="{6C2F2296-B3FA-6442-846E-5A7BAB74982A}" type="presParOf" srcId="{2BED006A-8ECB-4F33-9A06-6A9FCB79FC5D}" destId="{9B544E2B-47AE-4832-9ECC-B07D7E734216}" srcOrd="3" destOrd="0" presId="urn:microsoft.com/office/officeart/2018/2/layout/IconVerticalSolidList"/>
    <dgm:cxn modelId="{3732E597-BC63-C142-8D62-493076573ED8}" type="presParOf" srcId="{022D22CB-E1AA-43E0-97D5-E793E9EDCF71}" destId="{2AFF705E-1E6A-4221-98D3-891378305CA1}" srcOrd="3" destOrd="0" presId="urn:microsoft.com/office/officeart/2018/2/layout/IconVerticalSolidList"/>
    <dgm:cxn modelId="{5EFF875E-120C-7C42-9DA4-4A13AF5BDE4F}" type="presParOf" srcId="{022D22CB-E1AA-43E0-97D5-E793E9EDCF71}" destId="{04F8229B-B7E6-469A-8BA5-FCBC63DE9FE0}" srcOrd="4" destOrd="0" presId="urn:microsoft.com/office/officeart/2018/2/layout/IconVerticalSolidList"/>
    <dgm:cxn modelId="{4C9FB086-D934-2443-A533-99B03F51142B}" type="presParOf" srcId="{04F8229B-B7E6-469A-8BA5-FCBC63DE9FE0}" destId="{1EA289DF-F96D-4676-87A3-2DC43AB028D1}" srcOrd="0" destOrd="0" presId="urn:microsoft.com/office/officeart/2018/2/layout/IconVerticalSolidList"/>
    <dgm:cxn modelId="{3157626D-4087-E54A-ADF8-B1B565BDEEA6}" type="presParOf" srcId="{04F8229B-B7E6-469A-8BA5-FCBC63DE9FE0}" destId="{F18A7B6F-9D57-45A2-A5D5-ACB4F85DAB2D}" srcOrd="1" destOrd="0" presId="urn:microsoft.com/office/officeart/2018/2/layout/IconVerticalSolidList"/>
    <dgm:cxn modelId="{B18BFF73-9F95-E042-B251-CE5F35624FEC}" type="presParOf" srcId="{04F8229B-B7E6-469A-8BA5-FCBC63DE9FE0}" destId="{DF636B39-FB16-41A8-9EE8-1B6D345C460A}" srcOrd="2" destOrd="0" presId="urn:microsoft.com/office/officeart/2018/2/layout/IconVerticalSolidList"/>
    <dgm:cxn modelId="{FF7365E8-CAA5-2543-9703-07A36C0F86D9}" type="presParOf" srcId="{04F8229B-B7E6-469A-8BA5-FCBC63DE9FE0}" destId="{259CCAA6-4A11-494C-8836-2AA119B221BB}" srcOrd="3" destOrd="0" presId="urn:microsoft.com/office/officeart/2018/2/layout/IconVerticalSolidList"/>
    <dgm:cxn modelId="{8D888F85-997C-3D4C-8DC4-9BB934534967}" type="presParOf" srcId="{022D22CB-E1AA-43E0-97D5-E793E9EDCF71}" destId="{130848DB-CBD0-4EB1-8E12-741DA09878FD}" srcOrd="5" destOrd="0" presId="urn:microsoft.com/office/officeart/2018/2/layout/IconVerticalSolidList"/>
    <dgm:cxn modelId="{2E1D3EA9-AC41-C845-BCAE-E568B0EEDAD6}" type="presParOf" srcId="{022D22CB-E1AA-43E0-97D5-E793E9EDCF71}" destId="{2FDCC935-5797-4662-AE42-451BAB2DA825}" srcOrd="6" destOrd="0" presId="urn:microsoft.com/office/officeart/2018/2/layout/IconVerticalSolidList"/>
    <dgm:cxn modelId="{047D55A7-8C80-7847-8DD7-3B21DC52D6FC}" type="presParOf" srcId="{2FDCC935-5797-4662-AE42-451BAB2DA825}" destId="{8E55B436-A7E7-42C2-BE9A-86A715C05583}" srcOrd="0" destOrd="0" presId="urn:microsoft.com/office/officeart/2018/2/layout/IconVerticalSolidList"/>
    <dgm:cxn modelId="{5BFA5408-6BBE-244F-9045-681F7C6494C8}" type="presParOf" srcId="{2FDCC935-5797-4662-AE42-451BAB2DA825}" destId="{E0D9C30A-2B4D-4ADB-A5E1-B08F94A9D87F}" srcOrd="1" destOrd="0" presId="urn:microsoft.com/office/officeart/2018/2/layout/IconVerticalSolidList"/>
    <dgm:cxn modelId="{B45387C7-D451-A14E-9E7E-B8EC6A005FD0}" type="presParOf" srcId="{2FDCC935-5797-4662-AE42-451BAB2DA825}" destId="{5613E22F-289D-4C60-BD07-50FE494E3D4B}" srcOrd="2" destOrd="0" presId="urn:microsoft.com/office/officeart/2018/2/layout/IconVerticalSolidList"/>
    <dgm:cxn modelId="{2955380D-9A9C-4C4D-94F1-8D8E155C8127}" type="presParOf" srcId="{2FDCC935-5797-4662-AE42-451BAB2DA825}" destId="{52BBFEFF-0C9A-4FC6-A273-CF944A85B326}" srcOrd="3" destOrd="0" presId="urn:microsoft.com/office/officeart/2018/2/layout/IconVerticalSolidList"/>
    <dgm:cxn modelId="{841FED56-C9AE-664D-BA3C-7036FBEFEB57}" type="presParOf" srcId="{022D22CB-E1AA-43E0-97D5-E793E9EDCF71}" destId="{E81615CF-D909-FA4E-B08C-E410F4CE7F12}" srcOrd="7" destOrd="0" presId="urn:microsoft.com/office/officeart/2018/2/layout/IconVerticalSolidList"/>
    <dgm:cxn modelId="{048722DF-D674-914C-8320-E841272CE98B}" type="presParOf" srcId="{022D22CB-E1AA-43E0-97D5-E793E9EDCF71}" destId="{875E87CE-96E1-4D28-A1F8-8163F8E57851}" srcOrd="8" destOrd="0" presId="urn:microsoft.com/office/officeart/2018/2/layout/IconVerticalSolidList"/>
    <dgm:cxn modelId="{6223BA57-9223-3C40-8D1B-DE72CB248DBA}" type="presParOf" srcId="{875E87CE-96E1-4D28-A1F8-8163F8E57851}" destId="{C9712235-07EB-4806-A803-F47A4810ED4F}" srcOrd="0" destOrd="0" presId="urn:microsoft.com/office/officeart/2018/2/layout/IconVerticalSolidList"/>
    <dgm:cxn modelId="{21E074FA-A5B2-0F4D-8B34-A0C9B6B059AC}" type="presParOf" srcId="{875E87CE-96E1-4D28-A1F8-8163F8E57851}" destId="{CEF0BC23-FB25-42BC-8B02-402DA05D1F4B}" srcOrd="1" destOrd="0" presId="urn:microsoft.com/office/officeart/2018/2/layout/IconVerticalSolidList"/>
    <dgm:cxn modelId="{2C3D3D03-8853-0745-8BBB-15AB28F28403}" type="presParOf" srcId="{875E87CE-96E1-4D28-A1F8-8163F8E57851}" destId="{E32FA2A1-DE55-4EEF-AA97-3F41F6A03B80}" srcOrd="2" destOrd="0" presId="urn:microsoft.com/office/officeart/2018/2/layout/IconVerticalSolidList"/>
    <dgm:cxn modelId="{B0C0EEEB-D8F4-1743-9A09-D194249E0066}" type="presParOf" srcId="{875E87CE-96E1-4D28-A1F8-8163F8E57851}" destId="{57F15DE6-AC06-48F0-BE2E-438AF3E8E32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198D79-BC61-4EF9-8055-5C6E0EB893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EAFA0A8-485A-4115-A7C2-9F51FEF71DB2}">
      <dgm:prSet custT="1"/>
      <dgm:spPr/>
      <dgm:t>
        <a:bodyPr/>
        <a:lstStyle/>
        <a:p>
          <a:pPr>
            <a:lnSpc>
              <a:spcPct val="100000"/>
            </a:lnSpc>
          </a:pPr>
          <a:r>
            <a:rPr lang="en-US" sz="2000" b="0" i="0" dirty="0">
              <a:latin typeface="Georgia" panose="02040502050405020303" pitchFamily="18" charset="0"/>
              <a:cs typeface="Arial" panose="020B0604020202020204" pitchFamily="34" charset="0"/>
            </a:rPr>
            <a:t>Ryan Schryver, Compliance Lead</a:t>
          </a:r>
        </a:p>
      </dgm:t>
    </dgm:pt>
    <dgm:pt modelId="{0081F008-F679-4E5A-8DF1-F85D274B06AF}" type="parTrans" cxnId="{8C5D8184-1600-4A0E-9EA5-E421F69E0BA0}">
      <dgm:prSet/>
      <dgm:spPr/>
      <dgm:t>
        <a:bodyPr/>
        <a:lstStyle/>
        <a:p>
          <a:endParaRPr lang="en-US"/>
        </a:p>
      </dgm:t>
    </dgm:pt>
    <dgm:pt modelId="{3C390A2C-F1EB-4F9A-91C9-F083F61AB935}" type="sibTrans" cxnId="{8C5D8184-1600-4A0E-9EA5-E421F69E0BA0}">
      <dgm:prSet/>
      <dgm:spPr/>
      <dgm:t>
        <a:bodyPr/>
        <a:lstStyle/>
        <a:p>
          <a:endParaRPr lang="en-US"/>
        </a:p>
      </dgm:t>
    </dgm:pt>
    <dgm:pt modelId="{609530BD-41C9-47A5-A77C-BC5EB63C9D6C}">
      <dgm:prSet custT="1"/>
      <dgm:spPr/>
      <dgm:t>
        <a:bodyPr/>
        <a:lstStyle/>
        <a:p>
          <a:pPr>
            <a:lnSpc>
              <a:spcPct val="100000"/>
            </a:lnSpc>
          </a:pPr>
          <a:r>
            <a:rPr lang="en-US" sz="2000" b="0" i="0" dirty="0">
              <a:solidFill>
                <a:schemeClr val="tx1"/>
              </a:solidFill>
              <a:latin typeface="Georgia" panose="02040502050405020303" pitchFamily="18" charset="0"/>
              <a:cs typeface="Arial" panose="020B0604020202020204" pitchFamily="34" charset="0"/>
            </a:rPr>
            <a:t>https://</a:t>
          </a:r>
          <a:r>
            <a:rPr lang="en-US" sz="2000" b="0" i="0" dirty="0" err="1">
              <a:solidFill>
                <a:schemeClr val="tx1"/>
              </a:solidFill>
              <a:latin typeface="Georgia" panose="02040502050405020303" pitchFamily="18" charset="0"/>
              <a:cs typeface="Arial" panose="020B0604020202020204" pitchFamily="34" charset="0"/>
            </a:rPr>
            <a:t>pas.wisc.edu</a:t>
          </a:r>
          <a:endParaRPr lang="en-US" sz="2000" b="0" i="0" dirty="0">
            <a:solidFill>
              <a:schemeClr val="tx1"/>
            </a:solidFill>
            <a:latin typeface="Georgia" panose="02040502050405020303" pitchFamily="18" charset="0"/>
            <a:cs typeface="Arial" panose="020B0604020202020204" pitchFamily="34" charset="0"/>
          </a:endParaRPr>
        </a:p>
      </dgm:t>
    </dgm:pt>
    <dgm:pt modelId="{E64C4D9C-10E2-4D8E-81BC-B2A44D5C7B43}" type="parTrans" cxnId="{5232FDC9-27EF-495D-8938-44A30F782E5E}">
      <dgm:prSet/>
      <dgm:spPr/>
      <dgm:t>
        <a:bodyPr/>
        <a:lstStyle/>
        <a:p>
          <a:endParaRPr lang="en-US"/>
        </a:p>
      </dgm:t>
    </dgm:pt>
    <dgm:pt modelId="{B4A080CC-6495-4B32-A54C-6DDD14B9D050}" type="sibTrans" cxnId="{5232FDC9-27EF-495D-8938-44A30F782E5E}">
      <dgm:prSet/>
      <dgm:spPr/>
      <dgm:t>
        <a:bodyPr/>
        <a:lstStyle/>
        <a:p>
          <a:endParaRPr lang="en-US"/>
        </a:p>
      </dgm:t>
    </dgm:pt>
    <dgm:pt modelId="{99C37204-EC6B-4C6C-B673-E274F31A8F85}">
      <dgm:prSet custT="1"/>
      <dgm:spPr/>
      <dgm:t>
        <a:bodyPr/>
        <a:lstStyle/>
        <a:p>
          <a:pPr>
            <a:lnSpc>
              <a:spcPct val="100000"/>
            </a:lnSpc>
          </a:pPr>
          <a:r>
            <a:rPr lang="en-US" sz="2000" b="0" i="0" dirty="0">
              <a:solidFill>
                <a:schemeClr val="tx1"/>
              </a:solidFill>
              <a:latin typeface="Georgia" panose="02040502050405020303" pitchFamily="18" charset="0"/>
              <a:cs typeface="Arial" panose="020B0604020202020204" pitchFamily="34" charset="0"/>
            </a:rPr>
            <a:t>publicaccess@wisc.edu</a:t>
          </a:r>
        </a:p>
      </dgm:t>
    </dgm:pt>
    <dgm:pt modelId="{22E13544-B6A0-42C6-9DDB-023EC7C41385}" type="parTrans" cxnId="{E5FE0ED3-F56E-45F4-B806-C5E7B20BF402}">
      <dgm:prSet/>
      <dgm:spPr/>
      <dgm:t>
        <a:bodyPr/>
        <a:lstStyle/>
        <a:p>
          <a:endParaRPr lang="en-US"/>
        </a:p>
      </dgm:t>
    </dgm:pt>
    <dgm:pt modelId="{5F5E01F2-5190-4A9C-BBE8-19CB9E3B1C9F}" type="sibTrans" cxnId="{E5FE0ED3-F56E-45F4-B806-C5E7B20BF402}">
      <dgm:prSet/>
      <dgm:spPr/>
      <dgm:t>
        <a:bodyPr/>
        <a:lstStyle/>
        <a:p>
          <a:endParaRPr lang="en-US"/>
        </a:p>
      </dgm:t>
    </dgm:pt>
    <dgm:pt modelId="{6A67F9F6-AA5E-4AB7-BBDD-CF12F21FAC9F}" type="pres">
      <dgm:prSet presAssocID="{EE198D79-BC61-4EF9-8055-5C6E0EB89371}" presName="root" presStyleCnt="0">
        <dgm:presLayoutVars>
          <dgm:dir/>
          <dgm:resizeHandles val="exact"/>
        </dgm:presLayoutVars>
      </dgm:prSet>
      <dgm:spPr/>
    </dgm:pt>
    <dgm:pt modelId="{88EDE207-9C72-4D6D-9ABC-0D04934C9A81}" type="pres">
      <dgm:prSet presAssocID="{5EAFA0A8-485A-4115-A7C2-9F51FEF71DB2}" presName="compNode" presStyleCnt="0"/>
      <dgm:spPr/>
    </dgm:pt>
    <dgm:pt modelId="{3ADDB8E2-996C-4C09-A7A0-98DC01EA9E58}" type="pres">
      <dgm:prSet presAssocID="{5EAFA0A8-485A-4115-A7C2-9F51FEF71DB2}" presName="bgRect" presStyleLbl="bgShp" presStyleIdx="0" presStyleCnt="3" custLinFactNeighborX="14482" custLinFactNeighborY="-43"/>
      <dgm:spPr/>
    </dgm:pt>
    <dgm:pt modelId="{650D6D3A-A86C-4A8F-95F6-FEA01DB980C2}" type="pres">
      <dgm:prSet presAssocID="{5EAFA0A8-485A-4115-A7C2-9F51FEF71D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6B21540D-467F-4B79-AF4F-3B7CB57F344A}" type="pres">
      <dgm:prSet presAssocID="{5EAFA0A8-485A-4115-A7C2-9F51FEF71DB2}" presName="spaceRect" presStyleCnt="0"/>
      <dgm:spPr/>
    </dgm:pt>
    <dgm:pt modelId="{E3FE1579-637C-4F8A-9449-DD260D964800}" type="pres">
      <dgm:prSet presAssocID="{5EAFA0A8-485A-4115-A7C2-9F51FEF71DB2}" presName="parTx" presStyleLbl="revTx" presStyleIdx="0" presStyleCnt="3">
        <dgm:presLayoutVars>
          <dgm:chMax val="0"/>
          <dgm:chPref val="0"/>
        </dgm:presLayoutVars>
      </dgm:prSet>
      <dgm:spPr/>
    </dgm:pt>
    <dgm:pt modelId="{E8FF8C1B-2332-4B53-A851-9AC40C6DAE96}" type="pres">
      <dgm:prSet presAssocID="{3C390A2C-F1EB-4F9A-91C9-F083F61AB935}" presName="sibTrans" presStyleCnt="0"/>
      <dgm:spPr/>
    </dgm:pt>
    <dgm:pt modelId="{E9D23609-C0AD-4CCA-BB7A-9C2B40034D3F}" type="pres">
      <dgm:prSet presAssocID="{609530BD-41C9-47A5-A77C-BC5EB63C9D6C}" presName="compNode" presStyleCnt="0"/>
      <dgm:spPr/>
    </dgm:pt>
    <dgm:pt modelId="{D57EF858-4623-4CAE-9612-C4CC0B5771A3}" type="pres">
      <dgm:prSet presAssocID="{609530BD-41C9-47A5-A77C-BC5EB63C9D6C}" presName="bgRect" presStyleLbl="bgShp" presStyleIdx="1" presStyleCnt="3"/>
      <dgm:spPr/>
    </dgm:pt>
    <dgm:pt modelId="{18EA60F1-276A-49DA-84F5-FED45C538352}" type="pres">
      <dgm:prSet presAssocID="{609530BD-41C9-47A5-A77C-BC5EB63C9D6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D9F9E2BC-E972-4E1A-9ACC-D7577F896F23}" type="pres">
      <dgm:prSet presAssocID="{609530BD-41C9-47A5-A77C-BC5EB63C9D6C}" presName="spaceRect" presStyleCnt="0"/>
      <dgm:spPr/>
    </dgm:pt>
    <dgm:pt modelId="{F5588A39-788C-4E4C-AE13-F4A39C3778E9}" type="pres">
      <dgm:prSet presAssocID="{609530BD-41C9-47A5-A77C-BC5EB63C9D6C}" presName="parTx" presStyleLbl="revTx" presStyleIdx="1" presStyleCnt="3">
        <dgm:presLayoutVars>
          <dgm:chMax val="0"/>
          <dgm:chPref val="0"/>
        </dgm:presLayoutVars>
      </dgm:prSet>
      <dgm:spPr/>
    </dgm:pt>
    <dgm:pt modelId="{6D0076F7-179E-43D2-9A92-4B76A01D7E09}" type="pres">
      <dgm:prSet presAssocID="{B4A080CC-6495-4B32-A54C-6DDD14B9D050}" presName="sibTrans" presStyleCnt="0"/>
      <dgm:spPr/>
    </dgm:pt>
    <dgm:pt modelId="{3DD19F4C-9018-4CEC-8819-E6DA419E2C01}" type="pres">
      <dgm:prSet presAssocID="{99C37204-EC6B-4C6C-B673-E274F31A8F85}" presName="compNode" presStyleCnt="0"/>
      <dgm:spPr/>
    </dgm:pt>
    <dgm:pt modelId="{F5BF7874-491D-418C-BBC1-8F2A70719327}" type="pres">
      <dgm:prSet presAssocID="{99C37204-EC6B-4C6C-B673-E274F31A8F85}" presName="bgRect" presStyleLbl="bgShp" presStyleIdx="2" presStyleCnt="3"/>
      <dgm:spPr/>
    </dgm:pt>
    <dgm:pt modelId="{A68F2F75-6832-486F-BB86-B251A2C68010}" type="pres">
      <dgm:prSet presAssocID="{99C37204-EC6B-4C6C-B673-E274F31A8F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429978EC-593B-42A5-AEB1-15A8703CB51F}" type="pres">
      <dgm:prSet presAssocID="{99C37204-EC6B-4C6C-B673-E274F31A8F85}" presName="spaceRect" presStyleCnt="0"/>
      <dgm:spPr/>
    </dgm:pt>
    <dgm:pt modelId="{A1017B60-95C3-4EDA-BBB9-695CF35FA194}" type="pres">
      <dgm:prSet presAssocID="{99C37204-EC6B-4C6C-B673-E274F31A8F85}" presName="parTx" presStyleLbl="revTx" presStyleIdx="2" presStyleCnt="3" custLinFactNeighborX="134" custLinFactNeighborY="2185">
        <dgm:presLayoutVars>
          <dgm:chMax val="0"/>
          <dgm:chPref val="0"/>
        </dgm:presLayoutVars>
      </dgm:prSet>
      <dgm:spPr/>
    </dgm:pt>
  </dgm:ptLst>
  <dgm:cxnLst>
    <dgm:cxn modelId="{D7D8B11F-8D4A-4524-A7EE-8CB0A8162AB5}" type="presOf" srcId="{EE198D79-BC61-4EF9-8055-5C6E0EB89371}" destId="{6A67F9F6-AA5E-4AB7-BBDD-CF12F21FAC9F}" srcOrd="0" destOrd="0" presId="urn:microsoft.com/office/officeart/2018/2/layout/IconVerticalSolidList"/>
    <dgm:cxn modelId="{17EBC140-4FED-448B-838A-0516EF2B79D3}" type="presOf" srcId="{5EAFA0A8-485A-4115-A7C2-9F51FEF71DB2}" destId="{E3FE1579-637C-4F8A-9449-DD260D964800}" srcOrd="0" destOrd="0" presId="urn:microsoft.com/office/officeart/2018/2/layout/IconVerticalSolidList"/>
    <dgm:cxn modelId="{01E0AF74-6D6E-498D-8CBF-2B0E1C8440D2}" type="presOf" srcId="{609530BD-41C9-47A5-A77C-BC5EB63C9D6C}" destId="{F5588A39-788C-4E4C-AE13-F4A39C3778E9}" srcOrd="0" destOrd="0" presId="urn:microsoft.com/office/officeart/2018/2/layout/IconVerticalSolidList"/>
    <dgm:cxn modelId="{B3AB537F-D5C0-48D8-AB93-170948D50305}" type="presOf" srcId="{99C37204-EC6B-4C6C-B673-E274F31A8F85}" destId="{A1017B60-95C3-4EDA-BBB9-695CF35FA194}" srcOrd="0" destOrd="0" presId="urn:microsoft.com/office/officeart/2018/2/layout/IconVerticalSolidList"/>
    <dgm:cxn modelId="{8C5D8184-1600-4A0E-9EA5-E421F69E0BA0}" srcId="{EE198D79-BC61-4EF9-8055-5C6E0EB89371}" destId="{5EAFA0A8-485A-4115-A7C2-9F51FEF71DB2}" srcOrd="0" destOrd="0" parTransId="{0081F008-F679-4E5A-8DF1-F85D274B06AF}" sibTransId="{3C390A2C-F1EB-4F9A-91C9-F083F61AB935}"/>
    <dgm:cxn modelId="{5232FDC9-27EF-495D-8938-44A30F782E5E}" srcId="{EE198D79-BC61-4EF9-8055-5C6E0EB89371}" destId="{609530BD-41C9-47A5-A77C-BC5EB63C9D6C}" srcOrd="1" destOrd="0" parTransId="{E64C4D9C-10E2-4D8E-81BC-B2A44D5C7B43}" sibTransId="{B4A080CC-6495-4B32-A54C-6DDD14B9D050}"/>
    <dgm:cxn modelId="{E5FE0ED3-F56E-45F4-B806-C5E7B20BF402}" srcId="{EE198D79-BC61-4EF9-8055-5C6E0EB89371}" destId="{99C37204-EC6B-4C6C-B673-E274F31A8F85}" srcOrd="2" destOrd="0" parTransId="{22E13544-B6A0-42C6-9DDB-023EC7C41385}" sibTransId="{5F5E01F2-5190-4A9C-BBE8-19CB9E3B1C9F}"/>
    <dgm:cxn modelId="{A9F077FB-9307-47A8-8690-991EB8ECCBE7}" type="presParOf" srcId="{6A67F9F6-AA5E-4AB7-BBDD-CF12F21FAC9F}" destId="{88EDE207-9C72-4D6D-9ABC-0D04934C9A81}" srcOrd="0" destOrd="0" presId="urn:microsoft.com/office/officeart/2018/2/layout/IconVerticalSolidList"/>
    <dgm:cxn modelId="{ED3517A4-E81D-49E0-8024-A3167BE0C87E}" type="presParOf" srcId="{88EDE207-9C72-4D6D-9ABC-0D04934C9A81}" destId="{3ADDB8E2-996C-4C09-A7A0-98DC01EA9E58}" srcOrd="0" destOrd="0" presId="urn:microsoft.com/office/officeart/2018/2/layout/IconVerticalSolidList"/>
    <dgm:cxn modelId="{9A635022-0E46-43A4-AF04-08EA9DB59CA9}" type="presParOf" srcId="{88EDE207-9C72-4D6D-9ABC-0D04934C9A81}" destId="{650D6D3A-A86C-4A8F-95F6-FEA01DB980C2}" srcOrd="1" destOrd="0" presId="urn:microsoft.com/office/officeart/2018/2/layout/IconVerticalSolidList"/>
    <dgm:cxn modelId="{EE8DFE62-D3A6-4F38-9A49-A94C4F7BD560}" type="presParOf" srcId="{88EDE207-9C72-4D6D-9ABC-0D04934C9A81}" destId="{6B21540D-467F-4B79-AF4F-3B7CB57F344A}" srcOrd="2" destOrd="0" presId="urn:microsoft.com/office/officeart/2018/2/layout/IconVerticalSolidList"/>
    <dgm:cxn modelId="{126BD904-4992-4B42-AD84-AB35B7F02C01}" type="presParOf" srcId="{88EDE207-9C72-4D6D-9ABC-0D04934C9A81}" destId="{E3FE1579-637C-4F8A-9449-DD260D964800}" srcOrd="3" destOrd="0" presId="urn:microsoft.com/office/officeart/2018/2/layout/IconVerticalSolidList"/>
    <dgm:cxn modelId="{CAE115A6-359A-4855-8BC1-88496A6C6CC4}" type="presParOf" srcId="{6A67F9F6-AA5E-4AB7-BBDD-CF12F21FAC9F}" destId="{E8FF8C1B-2332-4B53-A851-9AC40C6DAE96}" srcOrd="1" destOrd="0" presId="urn:microsoft.com/office/officeart/2018/2/layout/IconVerticalSolidList"/>
    <dgm:cxn modelId="{9EF548C5-BD49-4F3B-9ADC-48A2B9C99010}" type="presParOf" srcId="{6A67F9F6-AA5E-4AB7-BBDD-CF12F21FAC9F}" destId="{E9D23609-C0AD-4CCA-BB7A-9C2B40034D3F}" srcOrd="2" destOrd="0" presId="urn:microsoft.com/office/officeart/2018/2/layout/IconVerticalSolidList"/>
    <dgm:cxn modelId="{303F016C-D51C-4A5D-979E-5A26CB94A243}" type="presParOf" srcId="{E9D23609-C0AD-4CCA-BB7A-9C2B40034D3F}" destId="{D57EF858-4623-4CAE-9612-C4CC0B5771A3}" srcOrd="0" destOrd="0" presId="urn:microsoft.com/office/officeart/2018/2/layout/IconVerticalSolidList"/>
    <dgm:cxn modelId="{35DC90A8-7343-4046-B461-907D39740FC9}" type="presParOf" srcId="{E9D23609-C0AD-4CCA-BB7A-9C2B40034D3F}" destId="{18EA60F1-276A-49DA-84F5-FED45C538352}" srcOrd="1" destOrd="0" presId="urn:microsoft.com/office/officeart/2018/2/layout/IconVerticalSolidList"/>
    <dgm:cxn modelId="{B9BF43F6-9AA0-44ED-94D2-DE056CF7564F}" type="presParOf" srcId="{E9D23609-C0AD-4CCA-BB7A-9C2B40034D3F}" destId="{D9F9E2BC-E972-4E1A-9ACC-D7577F896F23}" srcOrd="2" destOrd="0" presId="urn:microsoft.com/office/officeart/2018/2/layout/IconVerticalSolidList"/>
    <dgm:cxn modelId="{CF9BF96C-82D7-4F70-A1F9-C7D075E8EB2E}" type="presParOf" srcId="{E9D23609-C0AD-4CCA-BB7A-9C2B40034D3F}" destId="{F5588A39-788C-4E4C-AE13-F4A39C3778E9}" srcOrd="3" destOrd="0" presId="urn:microsoft.com/office/officeart/2018/2/layout/IconVerticalSolidList"/>
    <dgm:cxn modelId="{26E56372-2F32-4F17-AE4A-697A0F4F125E}" type="presParOf" srcId="{6A67F9F6-AA5E-4AB7-BBDD-CF12F21FAC9F}" destId="{6D0076F7-179E-43D2-9A92-4B76A01D7E09}" srcOrd="3" destOrd="0" presId="urn:microsoft.com/office/officeart/2018/2/layout/IconVerticalSolidList"/>
    <dgm:cxn modelId="{37BD13C0-D7C4-4F29-9AC0-DF61866B81AA}" type="presParOf" srcId="{6A67F9F6-AA5E-4AB7-BBDD-CF12F21FAC9F}" destId="{3DD19F4C-9018-4CEC-8819-E6DA419E2C01}" srcOrd="4" destOrd="0" presId="urn:microsoft.com/office/officeart/2018/2/layout/IconVerticalSolidList"/>
    <dgm:cxn modelId="{B9BC7DCD-BFCF-4EC0-839D-C3D73C096F88}" type="presParOf" srcId="{3DD19F4C-9018-4CEC-8819-E6DA419E2C01}" destId="{F5BF7874-491D-418C-BBC1-8F2A70719327}" srcOrd="0" destOrd="0" presId="urn:microsoft.com/office/officeart/2018/2/layout/IconVerticalSolidList"/>
    <dgm:cxn modelId="{7515EF0F-74EE-4DBD-A066-5665AEDC6115}" type="presParOf" srcId="{3DD19F4C-9018-4CEC-8819-E6DA419E2C01}" destId="{A68F2F75-6832-486F-BB86-B251A2C68010}" srcOrd="1" destOrd="0" presId="urn:microsoft.com/office/officeart/2018/2/layout/IconVerticalSolidList"/>
    <dgm:cxn modelId="{7408E8FC-47F5-4863-B8CA-1DB2EF14E916}" type="presParOf" srcId="{3DD19F4C-9018-4CEC-8819-E6DA419E2C01}" destId="{429978EC-593B-42A5-AEB1-15A8703CB51F}" srcOrd="2" destOrd="0" presId="urn:microsoft.com/office/officeart/2018/2/layout/IconVerticalSolidList"/>
    <dgm:cxn modelId="{3CEAF71F-CE21-4010-B2B7-BAADC5B94305}" type="presParOf" srcId="{3DD19F4C-9018-4CEC-8819-E6DA419E2C01}" destId="{A1017B60-95C3-4EDA-BBB9-695CF35FA19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D745C-07E9-4BE2-8DC7-930355D7EEAE}">
      <dsp:nvSpPr>
        <dsp:cNvPr id="0" name=""/>
        <dsp:cNvSpPr/>
      </dsp:nvSpPr>
      <dsp:spPr>
        <a:xfrm>
          <a:off x="1138979" y="672029"/>
          <a:ext cx="932563" cy="93256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49F9A9-9E53-47BA-A7A3-30A248BC81E4}">
      <dsp:nvSpPr>
        <dsp:cNvPr id="0" name=""/>
        <dsp:cNvSpPr/>
      </dsp:nvSpPr>
      <dsp:spPr>
        <a:xfrm>
          <a:off x="569079" y="2056296"/>
          <a:ext cx="2072362" cy="162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dirty="0">
              <a:latin typeface="Georgia" panose="02040502050405020303" pitchFamily="18" charset="0"/>
              <a:cs typeface="Arial" panose="020B0604020202020204" pitchFamily="34" charset="0"/>
            </a:rPr>
            <a:t>Condition for receiving federal funds</a:t>
          </a:r>
        </a:p>
      </dsp:txBody>
      <dsp:txXfrm>
        <a:off x="569079" y="2056296"/>
        <a:ext cx="2072362" cy="1624218"/>
      </dsp:txXfrm>
    </dsp:sp>
    <dsp:sp modelId="{6C8EC47E-D83D-4E09-A326-4C9AE55D82BC}">
      <dsp:nvSpPr>
        <dsp:cNvPr id="0" name=""/>
        <dsp:cNvSpPr/>
      </dsp:nvSpPr>
      <dsp:spPr>
        <a:xfrm>
          <a:off x="3574005" y="672029"/>
          <a:ext cx="932563" cy="93256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7FAF23-3FCB-4738-BA50-D4782DBC9721}">
      <dsp:nvSpPr>
        <dsp:cNvPr id="0" name=""/>
        <dsp:cNvSpPr/>
      </dsp:nvSpPr>
      <dsp:spPr>
        <a:xfrm>
          <a:off x="3004105" y="2056296"/>
          <a:ext cx="2072362" cy="162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cap="none" dirty="0">
              <a:latin typeface="Georgia" panose="02040502050405020303" pitchFamily="18" charset="0"/>
              <a:cs typeface="Arial" panose="020B0604020202020204" pitchFamily="34" charset="0"/>
            </a:rPr>
            <a:t>Any peer-reviewed publication derived from research sponsored by PI’s award must be made publicly accessible in funder’s repository</a:t>
          </a:r>
        </a:p>
      </dsp:txBody>
      <dsp:txXfrm>
        <a:off x="3004105" y="2056296"/>
        <a:ext cx="2072362" cy="1624218"/>
      </dsp:txXfrm>
    </dsp:sp>
    <dsp:sp modelId="{699C8C5B-567E-4459-82DB-EA539E7949FD}">
      <dsp:nvSpPr>
        <dsp:cNvPr id="0" name=""/>
        <dsp:cNvSpPr/>
      </dsp:nvSpPr>
      <dsp:spPr>
        <a:xfrm>
          <a:off x="6009031" y="672029"/>
          <a:ext cx="932563" cy="93256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9BB83B-A8D3-435E-B7EC-72A91D30D6D1}">
      <dsp:nvSpPr>
        <dsp:cNvPr id="0" name=""/>
        <dsp:cNvSpPr/>
      </dsp:nvSpPr>
      <dsp:spPr>
        <a:xfrm>
          <a:off x="5439131" y="2056296"/>
          <a:ext cx="2072362" cy="162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cap="none" dirty="0">
              <a:latin typeface="Georgia" panose="02040502050405020303" pitchFamily="18" charset="0"/>
              <a:cs typeface="Arial" panose="020B0604020202020204" pitchFamily="34" charset="0"/>
            </a:rPr>
            <a:t>Manuscripts must be deposited within 12 months of publication</a:t>
          </a:r>
        </a:p>
      </dsp:txBody>
      <dsp:txXfrm>
        <a:off x="5439131" y="2056296"/>
        <a:ext cx="2072362" cy="1624218"/>
      </dsp:txXfrm>
    </dsp:sp>
    <dsp:sp modelId="{0086CE64-0D4E-47CA-BADC-F026EE01FC60}">
      <dsp:nvSpPr>
        <dsp:cNvPr id="0" name=""/>
        <dsp:cNvSpPr/>
      </dsp:nvSpPr>
      <dsp:spPr>
        <a:xfrm>
          <a:off x="8444057" y="672029"/>
          <a:ext cx="932563" cy="93256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09A8BF-6241-4EB9-AB11-2CCE04D5C2B6}">
      <dsp:nvSpPr>
        <dsp:cNvPr id="0" name=""/>
        <dsp:cNvSpPr/>
      </dsp:nvSpPr>
      <dsp:spPr>
        <a:xfrm>
          <a:off x="7860894" y="2056296"/>
          <a:ext cx="2072362" cy="162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cap="none" dirty="0">
              <a:latin typeface="Georgia" panose="02040502050405020303" pitchFamily="18" charset="0"/>
              <a:cs typeface="Arial" panose="020B0604020202020204" pitchFamily="34" charset="0"/>
            </a:rPr>
            <a:t>Non-compliance may impact PI’s current or future award funding</a:t>
          </a:r>
        </a:p>
      </dsp:txBody>
      <dsp:txXfrm>
        <a:off x="7860894" y="2056296"/>
        <a:ext cx="2072362" cy="1624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43A1F-3952-AE45-8386-0DF4C5FE3D2C}">
      <dsp:nvSpPr>
        <dsp:cNvPr id="0" name=""/>
        <dsp:cNvSpPr/>
      </dsp:nvSpPr>
      <dsp:spPr>
        <a:xfrm>
          <a:off x="0" y="39333"/>
          <a:ext cx="2707350" cy="1624410"/>
        </a:xfrm>
        <a:prstGeom prst="rect">
          <a:avLst/>
        </a:prstGeom>
        <a:noFill/>
        <a:ln w="31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latin typeface="Georgia" panose="02040502050405020303" pitchFamily="18" charset="0"/>
            </a:rPr>
            <a:t>Public access makes research easier to find, access and integrate</a:t>
          </a:r>
        </a:p>
      </dsp:txBody>
      <dsp:txXfrm>
        <a:off x="0" y="39333"/>
        <a:ext cx="2707350" cy="1624410"/>
      </dsp:txXfrm>
    </dsp:sp>
    <dsp:sp modelId="{DF98EB2E-0AD9-A84A-9DC7-6ACCB96EB4F2}">
      <dsp:nvSpPr>
        <dsp:cNvPr id="0" name=""/>
        <dsp:cNvSpPr/>
      </dsp:nvSpPr>
      <dsp:spPr>
        <a:xfrm>
          <a:off x="2997036" y="63082"/>
          <a:ext cx="2707350" cy="1624410"/>
        </a:xfrm>
        <a:prstGeom prst="rect">
          <a:avLst/>
        </a:prstGeom>
        <a:noFill/>
        <a:ln w="31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Georgia" panose="02040502050405020303" pitchFamily="18" charset="0"/>
            </a:rPr>
            <a:t>Sets the conditions for greater scientific discovery</a:t>
          </a:r>
        </a:p>
      </dsp:txBody>
      <dsp:txXfrm>
        <a:off x="2997036" y="63082"/>
        <a:ext cx="2707350" cy="1624410"/>
      </dsp:txXfrm>
    </dsp:sp>
    <dsp:sp modelId="{1BE85005-13D7-7246-8DC9-6293C657D9B7}">
      <dsp:nvSpPr>
        <dsp:cNvPr id="0" name=""/>
        <dsp:cNvSpPr/>
      </dsp:nvSpPr>
      <dsp:spPr>
        <a:xfrm>
          <a:off x="5956170" y="39333"/>
          <a:ext cx="2707350" cy="1624410"/>
        </a:xfrm>
        <a:prstGeom prst="rect">
          <a:avLst/>
        </a:prstGeom>
        <a:noFill/>
        <a:ln w="31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latin typeface="Georgia" panose="02040502050405020303" pitchFamily="18" charset="0"/>
            </a:rPr>
            <a:t>Researchers benefit from greater exposure at</a:t>
          </a:r>
          <a:r>
            <a:rPr lang="en-US" sz="2000" kern="1200" dirty="0">
              <a:solidFill>
                <a:schemeClr val="tx1"/>
              </a:solidFill>
              <a:latin typeface="Georgia" panose="02040502050405020303" pitchFamily="18" charset="0"/>
            </a:rPr>
            <a:t> </a:t>
          </a:r>
          <a:r>
            <a:rPr lang="en-US" sz="2000" kern="1200" dirty="0">
              <a:solidFill>
                <a:srgbClr val="C00000"/>
              </a:solidFill>
              <a:latin typeface="Georgia" panose="02040502050405020303" pitchFamily="18" charset="0"/>
            </a:rPr>
            <a:t>no cost</a:t>
          </a:r>
        </a:p>
      </dsp:txBody>
      <dsp:txXfrm>
        <a:off x="5956170" y="39333"/>
        <a:ext cx="2707350" cy="1624410"/>
      </dsp:txXfrm>
    </dsp:sp>
    <dsp:sp modelId="{81FB055A-070B-334E-9F55-E5F5716BD5BF}">
      <dsp:nvSpPr>
        <dsp:cNvPr id="0" name=""/>
        <dsp:cNvSpPr/>
      </dsp:nvSpPr>
      <dsp:spPr>
        <a:xfrm>
          <a:off x="1489042" y="1934478"/>
          <a:ext cx="2707350" cy="1624410"/>
        </a:xfrm>
        <a:prstGeom prst="rect">
          <a:avLst/>
        </a:prstGeom>
        <a:noFill/>
        <a:ln w="31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Georgia" panose="02040502050405020303" pitchFamily="18" charset="0"/>
            </a:rPr>
            <a:t>Funders can better analyze R&amp;D return on investment</a:t>
          </a:r>
        </a:p>
      </dsp:txBody>
      <dsp:txXfrm>
        <a:off x="1489042" y="1934478"/>
        <a:ext cx="2707350" cy="1624410"/>
      </dsp:txXfrm>
    </dsp:sp>
    <dsp:sp modelId="{4A3D4EF3-2E4E-F842-BF8F-204F7AF60823}">
      <dsp:nvSpPr>
        <dsp:cNvPr id="0" name=""/>
        <dsp:cNvSpPr/>
      </dsp:nvSpPr>
      <dsp:spPr>
        <a:xfrm>
          <a:off x="4467128" y="1934478"/>
          <a:ext cx="2707350" cy="1624410"/>
        </a:xfrm>
        <a:prstGeom prst="rect">
          <a:avLst/>
        </a:prstGeom>
        <a:noFill/>
        <a:ln w="31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Georgia" panose="02040502050405020303" pitchFamily="18" charset="0"/>
            </a:rPr>
            <a:t>The Public can see where its money is spent (transparency)</a:t>
          </a:r>
        </a:p>
      </dsp:txBody>
      <dsp:txXfrm>
        <a:off x="4467128" y="1934478"/>
        <a:ext cx="2707350" cy="1624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0931D-4B32-4A0E-A28A-250F1D2887D8}">
      <dsp:nvSpPr>
        <dsp:cNvPr id="0" name=""/>
        <dsp:cNvSpPr/>
      </dsp:nvSpPr>
      <dsp:spPr>
        <a:xfrm>
          <a:off x="0" y="1761"/>
          <a:ext cx="10515600" cy="8928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EB096A-D9BE-487D-BAE4-337CEB264435}">
      <dsp:nvSpPr>
        <dsp:cNvPr id="0" name=""/>
        <dsp:cNvSpPr/>
      </dsp:nvSpPr>
      <dsp:spPr>
        <a:xfrm>
          <a:off x="270098" y="202661"/>
          <a:ext cx="491088" cy="4910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327680-DC4B-4D6B-ADE9-E6CEAF423376}">
      <dsp:nvSpPr>
        <dsp:cNvPr id="0" name=""/>
        <dsp:cNvSpPr/>
      </dsp:nvSpPr>
      <dsp:spPr>
        <a:xfrm>
          <a:off x="1031285" y="1761"/>
          <a:ext cx="9484314" cy="8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97" tIns="94497" rIns="94497" bIns="94497"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Georgia" panose="02040502050405020303" pitchFamily="18" charset="0"/>
              <a:cs typeface="Arial" panose="020B0604020202020204" pitchFamily="34" charset="0"/>
            </a:rPr>
            <a:t>Method A - Journal automatically submits published articles into PMC without author</a:t>
          </a:r>
        </a:p>
      </dsp:txBody>
      <dsp:txXfrm>
        <a:off x="1031285" y="1761"/>
        <a:ext cx="9484314" cy="892887"/>
      </dsp:txXfrm>
    </dsp:sp>
    <dsp:sp modelId="{5DBC9224-1561-4F78-9FE7-B759F445818D}">
      <dsp:nvSpPr>
        <dsp:cNvPr id="0" name=""/>
        <dsp:cNvSpPr/>
      </dsp:nvSpPr>
      <dsp:spPr>
        <a:xfrm>
          <a:off x="0" y="1117871"/>
          <a:ext cx="10515600" cy="8928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35CB5-D8C5-4CA7-BDF9-9A327C29DA58}">
      <dsp:nvSpPr>
        <dsp:cNvPr id="0" name=""/>
        <dsp:cNvSpPr/>
      </dsp:nvSpPr>
      <dsp:spPr>
        <a:xfrm>
          <a:off x="270098" y="1318771"/>
          <a:ext cx="491088" cy="4910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ACDD2F-B8C7-41A7-8796-87A85771D6C6}">
      <dsp:nvSpPr>
        <dsp:cNvPr id="0" name=""/>
        <dsp:cNvSpPr/>
      </dsp:nvSpPr>
      <dsp:spPr>
        <a:xfrm>
          <a:off x="1031285" y="1117871"/>
          <a:ext cx="9484314" cy="8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97" tIns="94497" rIns="94497" bIns="94497"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Georgia" panose="02040502050405020303" pitchFamily="18" charset="0"/>
              <a:cs typeface="Arial" panose="020B0604020202020204" pitchFamily="34" charset="0"/>
            </a:rPr>
            <a:t>Method B - Author prompts the journal to submit published article into PMC</a:t>
          </a:r>
        </a:p>
      </dsp:txBody>
      <dsp:txXfrm>
        <a:off x="1031285" y="1117871"/>
        <a:ext cx="9484314" cy="892887"/>
      </dsp:txXfrm>
    </dsp:sp>
    <dsp:sp modelId="{F0CFC06E-A715-40CD-9F20-93178DBF5E6D}">
      <dsp:nvSpPr>
        <dsp:cNvPr id="0" name=""/>
        <dsp:cNvSpPr/>
      </dsp:nvSpPr>
      <dsp:spPr>
        <a:xfrm>
          <a:off x="0" y="2233981"/>
          <a:ext cx="10515600" cy="8928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D858E-7A56-47FD-9414-DFC143DB9060}">
      <dsp:nvSpPr>
        <dsp:cNvPr id="0" name=""/>
        <dsp:cNvSpPr/>
      </dsp:nvSpPr>
      <dsp:spPr>
        <a:xfrm>
          <a:off x="270098" y="2434881"/>
          <a:ext cx="491088" cy="4910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F166BA-BD71-44B0-A83F-78B2A61118A8}">
      <dsp:nvSpPr>
        <dsp:cNvPr id="0" name=""/>
        <dsp:cNvSpPr/>
      </dsp:nvSpPr>
      <dsp:spPr>
        <a:xfrm>
          <a:off x="1031285" y="2233981"/>
          <a:ext cx="9484314" cy="8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97" tIns="94497" rIns="94497" bIns="94497"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Georgia" panose="02040502050405020303" pitchFamily="18" charset="0"/>
              <a:cs typeface="Arial" panose="020B0604020202020204" pitchFamily="34" charset="0"/>
            </a:rPr>
            <a:t>Method C - Author, PI or 3rd party submits accepted paper into PMC via the NIH Manuscript Submission system (NIHMS) and designated reviewer</a:t>
          </a:r>
        </a:p>
      </dsp:txBody>
      <dsp:txXfrm>
        <a:off x="1031285" y="2233981"/>
        <a:ext cx="9484314" cy="892887"/>
      </dsp:txXfrm>
    </dsp:sp>
    <dsp:sp modelId="{6AF39549-ED65-4982-805D-0076C55F6C93}">
      <dsp:nvSpPr>
        <dsp:cNvPr id="0" name=""/>
        <dsp:cNvSpPr/>
      </dsp:nvSpPr>
      <dsp:spPr>
        <a:xfrm>
          <a:off x="0" y="3350091"/>
          <a:ext cx="10515600" cy="8928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14110E-1F26-461B-8080-1A40EB483CD7}">
      <dsp:nvSpPr>
        <dsp:cNvPr id="0" name=""/>
        <dsp:cNvSpPr/>
      </dsp:nvSpPr>
      <dsp:spPr>
        <a:xfrm>
          <a:off x="270098" y="3550991"/>
          <a:ext cx="491088" cy="49108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68DA9-BAB5-4C4C-B3A6-5EC6477A661E}">
      <dsp:nvSpPr>
        <dsp:cNvPr id="0" name=""/>
        <dsp:cNvSpPr/>
      </dsp:nvSpPr>
      <dsp:spPr>
        <a:xfrm>
          <a:off x="1031285" y="3350091"/>
          <a:ext cx="9484314" cy="8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97" tIns="94497" rIns="94497" bIns="94497"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Georgia" panose="02040502050405020303" pitchFamily="18" charset="0"/>
              <a:cs typeface="Arial" panose="020B0604020202020204" pitchFamily="34" charset="0"/>
            </a:rPr>
            <a:t>Method D - Publisher deposits accepted manuscript into PMC via the NIHMS and designated reviewer</a:t>
          </a:r>
        </a:p>
      </dsp:txBody>
      <dsp:txXfrm>
        <a:off x="1031285" y="3350091"/>
        <a:ext cx="9484314" cy="892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37135-3C9F-1448-BF7A-166F80869D79}">
      <dsp:nvSpPr>
        <dsp:cNvPr id="0" name=""/>
        <dsp:cNvSpPr/>
      </dsp:nvSpPr>
      <dsp:spPr>
        <a:xfrm>
          <a:off x="0" y="0"/>
          <a:ext cx="6245265" cy="1217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FD058-11C5-7947-84E9-C6CBE425081F}">
      <dsp:nvSpPr>
        <dsp:cNvPr id="0" name=""/>
        <dsp:cNvSpPr/>
      </dsp:nvSpPr>
      <dsp:spPr>
        <a:xfrm>
          <a:off x="520722" y="348771"/>
          <a:ext cx="464994" cy="5213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4CEC7-0840-7B44-88A3-ADAA517CC47F}">
      <dsp:nvSpPr>
        <dsp:cNvPr id="0" name=""/>
        <dsp:cNvSpPr/>
      </dsp:nvSpPr>
      <dsp:spPr>
        <a:xfrm>
          <a:off x="1406596" y="520"/>
          <a:ext cx="4838668" cy="121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87" tIns="128887" rIns="128887" bIns="128887"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Georgia" panose="02040502050405020303" pitchFamily="18" charset="0"/>
              <a:cs typeface="Arial" panose="020B0604020202020204" pitchFamily="34" charset="0"/>
            </a:rPr>
            <a:t>BuckySubmit</a:t>
          </a:r>
        </a:p>
      </dsp:txBody>
      <dsp:txXfrm>
        <a:off x="1406596" y="520"/>
        <a:ext cx="4838668" cy="1217832"/>
      </dsp:txXfrm>
    </dsp:sp>
    <dsp:sp modelId="{B20C1B11-F979-46E0-BBAA-C587E3B52641}">
      <dsp:nvSpPr>
        <dsp:cNvPr id="0" name=""/>
        <dsp:cNvSpPr/>
      </dsp:nvSpPr>
      <dsp:spPr>
        <a:xfrm>
          <a:off x="0" y="1522811"/>
          <a:ext cx="6245265" cy="1217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2255CB-FBE5-49EB-8A47-B55C49FDF217}">
      <dsp:nvSpPr>
        <dsp:cNvPr id="0" name=""/>
        <dsp:cNvSpPr/>
      </dsp:nvSpPr>
      <dsp:spPr>
        <a:xfrm>
          <a:off x="368394" y="1796823"/>
          <a:ext cx="669808" cy="669808"/>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2FBBA8-DB13-4DE8-BE29-AD3571B6776D}">
      <dsp:nvSpPr>
        <dsp:cNvPr id="0" name=""/>
        <dsp:cNvSpPr/>
      </dsp:nvSpPr>
      <dsp:spPr>
        <a:xfrm>
          <a:off x="1406596" y="1522811"/>
          <a:ext cx="4838668" cy="121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87" tIns="128887" rIns="128887" bIns="128887"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Georgia" panose="02040502050405020303" pitchFamily="18" charset="0"/>
              <a:cs typeface="Arial" panose="020B0604020202020204" pitchFamily="34" charset="0"/>
            </a:rPr>
            <a:t>MyBib Check-up</a:t>
          </a:r>
        </a:p>
      </dsp:txBody>
      <dsp:txXfrm>
        <a:off x="1406596" y="1522811"/>
        <a:ext cx="4838668" cy="1217832"/>
      </dsp:txXfrm>
    </dsp:sp>
    <dsp:sp modelId="{73B8E2D1-AAC4-49F0-B975-C39C6B460BC6}">
      <dsp:nvSpPr>
        <dsp:cNvPr id="0" name=""/>
        <dsp:cNvSpPr/>
      </dsp:nvSpPr>
      <dsp:spPr>
        <a:xfrm>
          <a:off x="0" y="3045102"/>
          <a:ext cx="6245265" cy="1217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8F276-5E58-46F7-8931-615E50BEDF10}">
      <dsp:nvSpPr>
        <dsp:cNvPr id="0" name=""/>
        <dsp:cNvSpPr/>
      </dsp:nvSpPr>
      <dsp:spPr>
        <a:xfrm>
          <a:off x="368394" y="3319115"/>
          <a:ext cx="669808" cy="66980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23C3D0-D98A-4052-9789-1739BD88AB00}">
      <dsp:nvSpPr>
        <dsp:cNvPr id="0" name=""/>
        <dsp:cNvSpPr/>
      </dsp:nvSpPr>
      <dsp:spPr>
        <a:xfrm>
          <a:off x="1406596" y="3045102"/>
          <a:ext cx="4838668" cy="121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87" tIns="128887" rIns="128887" bIns="128887"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Georgia" panose="02040502050405020303" pitchFamily="18" charset="0"/>
              <a:cs typeface="Arial" panose="020B0604020202020204" pitchFamily="34" charset="0"/>
            </a:rPr>
            <a:t>Custom Compliance Reports</a:t>
          </a:r>
        </a:p>
      </dsp:txBody>
      <dsp:txXfrm>
        <a:off x="1406596" y="3045102"/>
        <a:ext cx="4838668" cy="12178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48310-553E-4468-8155-3203E72941B1}">
      <dsp:nvSpPr>
        <dsp:cNvPr id="0" name=""/>
        <dsp:cNvSpPr/>
      </dsp:nvSpPr>
      <dsp:spPr>
        <a:xfrm>
          <a:off x="0" y="3135"/>
          <a:ext cx="9864932" cy="6679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70F83-CA3F-49CC-89B9-1DBA10D4D608}">
      <dsp:nvSpPr>
        <dsp:cNvPr id="0" name=""/>
        <dsp:cNvSpPr/>
      </dsp:nvSpPr>
      <dsp:spPr>
        <a:xfrm>
          <a:off x="202042" y="153415"/>
          <a:ext cx="367350" cy="3673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2A0EAD-53DC-46AE-AAE6-88DCD7AD1BD4}">
      <dsp:nvSpPr>
        <dsp:cNvPr id="0" name=""/>
        <dsp:cNvSpPr/>
      </dsp:nvSpPr>
      <dsp:spPr>
        <a:xfrm>
          <a:off x="771436" y="3135"/>
          <a:ext cx="9093495" cy="66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87" tIns="70687" rIns="70687" bIns="70687"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NIHMS submission assistance (one folder)</a:t>
          </a:r>
        </a:p>
      </dsp:txBody>
      <dsp:txXfrm>
        <a:off x="771436" y="3135"/>
        <a:ext cx="9093495" cy="667910"/>
      </dsp:txXfrm>
    </dsp:sp>
    <dsp:sp modelId="{DA336195-74C1-4D8C-B685-4094AEF03C3F}">
      <dsp:nvSpPr>
        <dsp:cNvPr id="0" name=""/>
        <dsp:cNvSpPr/>
      </dsp:nvSpPr>
      <dsp:spPr>
        <a:xfrm>
          <a:off x="0" y="838023"/>
          <a:ext cx="9864932" cy="6679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0CB7D-29C4-471B-8799-93D8E39E8309}">
      <dsp:nvSpPr>
        <dsp:cNvPr id="0" name=""/>
        <dsp:cNvSpPr/>
      </dsp:nvSpPr>
      <dsp:spPr>
        <a:xfrm>
          <a:off x="202042" y="988303"/>
          <a:ext cx="367350" cy="3673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44E2B-47AE-4832-9ECC-B07D7E734216}">
      <dsp:nvSpPr>
        <dsp:cNvPr id="0" name=""/>
        <dsp:cNvSpPr/>
      </dsp:nvSpPr>
      <dsp:spPr>
        <a:xfrm>
          <a:off x="771436" y="838023"/>
          <a:ext cx="9093495" cy="66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87" tIns="70687" rIns="70687" bIns="70687"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rPr>
            <a:t>Regular tailored compliance reports</a:t>
          </a:r>
          <a:endParaRPr lang="en-US" sz="1900" kern="1200" dirty="0">
            <a:latin typeface="Arial" panose="020B0604020202020204" pitchFamily="34" charset="0"/>
            <a:cs typeface="Arial" panose="020B0604020202020204" pitchFamily="34" charset="0"/>
          </a:endParaRPr>
        </a:p>
      </dsp:txBody>
      <dsp:txXfrm>
        <a:off x="771436" y="838023"/>
        <a:ext cx="9093495" cy="667910"/>
      </dsp:txXfrm>
    </dsp:sp>
    <dsp:sp modelId="{1EA289DF-F96D-4676-87A3-2DC43AB028D1}">
      <dsp:nvSpPr>
        <dsp:cNvPr id="0" name=""/>
        <dsp:cNvSpPr/>
      </dsp:nvSpPr>
      <dsp:spPr>
        <a:xfrm>
          <a:off x="0" y="1672912"/>
          <a:ext cx="9864932" cy="6679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A7B6F-9D57-45A2-A5D5-ACB4F85DAB2D}">
      <dsp:nvSpPr>
        <dsp:cNvPr id="0" name=""/>
        <dsp:cNvSpPr/>
      </dsp:nvSpPr>
      <dsp:spPr>
        <a:xfrm>
          <a:off x="202042" y="1823192"/>
          <a:ext cx="367350" cy="3673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9CCAA6-4A11-494C-8836-2AA119B221BB}">
      <dsp:nvSpPr>
        <dsp:cNvPr id="0" name=""/>
        <dsp:cNvSpPr/>
      </dsp:nvSpPr>
      <dsp:spPr>
        <a:xfrm>
          <a:off x="771436" y="1672912"/>
          <a:ext cx="9093495" cy="66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87" tIns="70687" rIns="70687" bIns="70687"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rPr>
            <a:t>NCBI My Bibliography assistance</a:t>
          </a:r>
        </a:p>
      </dsp:txBody>
      <dsp:txXfrm>
        <a:off x="771436" y="1672912"/>
        <a:ext cx="9093495" cy="667910"/>
      </dsp:txXfrm>
    </dsp:sp>
    <dsp:sp modelId="{8E55B436-A7E7-42C2-BE9A-86A715C05583}">
      <dsp:nvSpPr>
        <dsp:cNvPr id="0" name=""/>
        <dsp:cNvSpPr/>
      </dsp:nvSpPr>
      <dsp:spPr>
        <a:xfrm>
          <a:off x="0" y="2507800"/>
          <a:ext cx="9864932" cy="6679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9C30A-2B4D-4ADB-A5E1-B08F94A9D87F}">
      <dsp:nvSpPr>
        <dsp:cNvPr id="0" name=""/>
        <dsp:cNvSpPr/>
      </dsp:nvSpPr>
      <dsp:spPr>
        <a:xfrm>
          <a:off x="202042" y="2658080"/>
          <a:ext cx="367350" cy="3673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BBFEFF-0C9A-4FC6-A273-CF944A85B326}">
      <dsp:nvSpPr>
        <dsp:cNvPr id="0" name=""/>
        <dsp:cNvSpPr/>
      </dsp:nvSpPr>
      <dsp:spPr>
        <a:xfrm>
          <a:off x="771436" y="2507800"/>
          <a:ext cx="9093495" cy="66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87" tIns="70687" rIns="70687" bIns="70687"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rPr>
            <a:t>Targeted literature searches</a:t>
          </a:r>
          <a:endParaRPr lang="en-US" sz="1900" kern="1200" dirty="0">
            <a:latin typeface="Arial" panose="020B0604020202020204" pitchFamily="34" charset="0"/>
            <a:cs typeface="Arial" panose="020B0604020202020204" pitchFamily="34" charset="0"/>
          </a:endParaRPr>
        </a:p>
      </dsp:txBody>
      <dsp:txXfrm>
        <a:off x="771436" y="2507800"/>
        <a:ext cx="9093495" cy="667910"/>
      </dsp:txXfrm>
    </dsp:sp>
    <dsp:sp modelId="{C9712235-07EB-4806-A803-F47A4810ED4F}">
      <dsp:nvSpPr>
        <dsp:cNvPr id="0" name=""/>
        <dsp:cNvSpPr/>
      </dsp:nvSpPr>
      <dsp:spPr>
        <a:xfrm>
          <a:off x="0" y="3342688"/>
          <a:ext cx="9864932" cy="6679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0BC23-FB25-42BC-8B02-402DA05D1F4B}">
      <dsp:nvSpPr>
        <dsp:cNvPr id="0" name=""/>
        <dsp:cNvSpPr/>
      </dsp:nvSpPr>
      <dsp:spPr>
        <a:xfrm>
          <a:off x="202042" y="3492968"/>
          <a:ext cx="367350" cy="3673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F15DE6-AC06-48F0-BE2E-438AF3E8E324}">
      <dsp:nvSpPr>
        <dsp:cNvPr id="0" name=""/>
        <dsp:cNvSpPr/>
      </dsp:nvSpPr>
      <dsp:spPr>
        <a:xfrm>
          <a:off x="771436" y="3342688"/>
          <a:ext cx="9093495" cy="66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87" tIns="70687" rIns="70687" bIns="70687"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rPr>
            <a:t>Online and in-person compliance training</a:t>
          </a:r>
          <a:endParaRPr lang="en-US" sz="1900" kern="1200" dirty="0">
            <a:latin typeface="Arial" panose="020B0604020202020204" pitchFamily="34" charset="0"/>
            <a:cs typeface="Arial" panose="020B0604020202020204" pitchFamily="34" charset="0"/>
          </a:endParaRPr>
        </a:p>
      </dsp:txBody>
      <dsp:txXfrm>
        <a:off x="771436" y="3342688"/>
        <a:ext cx="9093495" cy="6679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DB8E2-996C-4C09-A7A0-98DC01EA9E58}">
      <dsp:nvSpPr>
        <dsp:cNvPr id="0" name=""/>
        <dsp:cNvSpPr/>
      </dsp:nvSpPr>
      <dsp:spPr>
        <a:xfrm>
          <a:off x="0" y="0"/>
          <a:ext cx="5693729" cy="7495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0D6D3A-A86C-4A8F-95F6-FEA01DB980C2}">
      <dsp:nvSpPr>
        <dsp:cNvPr id="0" name=""/>
        <dsp:cNvSpPr/>
      </dsp:nvSpPr>
      <dsp:spPr>
        <a:xfrm>
          <a:off x="226741" y="168970"/>
          <a:ext cx="412256" cy="4122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FE1579-637C-4F8A-9449-DD260D964800}">
      <dsp:nvSpPr>
        <dsp:cNvPr id="0" name=""/>
        <dsp:cNvSpPr/>
      </dsp:nvSpPr>
      <dsp:spPr>
        <a:xfrm>
          <a:off x="865738" y="320"/>
          <a:ext cx="4827990" cy="749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328" tIns="79328" rIns="79328" bIns="79328" numCol="1" spcCol="1270" anchor="ctr" anchorCtr="0">
          <a:noAutofit/>
        </a:bodyPr>
        <a:lstStyle/>
        <a:p>
          <a:pPr marL="0" lvl="0" indent="0" algn="l" defTabSz="889000">
            <a:lnSpc>
              <a:spcPct val="100000"/>
            </a:lnSpc>
            <a:spcBef>
              <a:spcPct val="0"/>
            </a:spcBef>
            <a:spcAft>
              <a:spcPct val="35000"/>
            </a:spcAft>
            <a:buNone/>
          </a:pPr>
          <a:r>
            <a:rPr lang="en-US" sz="2000" b="0" i="0" kern="1200" dirty="0">
              <a:latin typeface="Georgia" panose="02040502050405020303" pitchFamily="18" charset="0"/>
              <a:cs typeface="Arial" panose="020B0604020202020204" pitchFamily="34" charset="0"/>
            </a:rPr>
            <a:t>Ryan Schryver, Compliance Lead</a:t>
          </a:r>
        </a:p>
      </dsp:txBody>
      <dsp:txXfrm>
        <a:off x="865738" y="320"/>
        <a:ext cx="4827990" cy="749557"/>
      </dsp:txXfrm>
    </dsp:sp>
    <dsp:sp modelId="{D57EF858-4623-4CAE-9612-C4CC0B5771A3}">
      <dsp:nvSpPr>
        <dsp:cNvPr id="0" name=""/>
        <dsp:cNvSpPr/>
      </dsp:nvSpPr>
      <dsp:spPr>
        <a:xfrm>
          <a:off x="0" y="937266"/>
          <a:ext cx="5693729" cy="7495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A60F1-276A-49DA-84F5-FED45C538352}">
      <dsp:nvSpPr>
        <dsp:cNvPr id="0" name=""/>
        <dsp:cNvSpPr/>
      </dsp:nvSpPr>
      <dsp:spPr>
        <a:xfrm>
          <a:off x="226741" y="1105917"/>
          <a:ext cx="412256" cy="41225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88A39-788C-4E4C-AE13-F4A39C3778E9}">
      <dsp:nvSpPr>
        <dsp:cNvPr id="0" name=""/>
        <dsp:cNvSpPr/>
      </dsp:nvSpPr>
      <dsp:spPr>
        <a:xfrm>
          <a:off x="865738" y="937266"/>
          <a:ext cx="4827990" cy="749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328" tIns="79328" rIns="79328" bIns="79328" numCol="1" spcCol="1270" anchor="ctr" anchorCtr="0">
          <a:noAutofit/>
        </a:bodyPr>
        <a:lstStyle/>
        <a:p>
          <a:pPr marL="0" lvl="0" indent="0" algn="l" defTabSz="889000">
            <a:lnSpc>
              <a:spcPct val="100000"/>
            </a:lnSpc>
            <a:spcBef>
              <a:spcPct val="0"/>
            </a:spcBef>
            <a:spcAft>
              <a:spcPct val="35000"/>
            </a:spcAft>
            <a:buNone/>
          </a:pPr>
          <a:r>
            <a:rPr lang="en-US" sz="2000" b="0" i="0" kern="1200" dirty="0">
              <a:solidFill>
                <a:schemeClr val="tx1"/>
              </a:solidFill>
              <a:latin typeface="Georgia" panose="02040502050405020303" pitchFamily="18" charset="0"/>
              <a:cs typeface="Arial" panose="020B0604020202020204" pitchFamily="34" charset="0"/>
            </a:rPr>
            <a:t>https://</a:t>
          </a:r>
          <a:r>
            <a:rPr lang="en-US" sz="2000" b="0" i="0" kern="1200" dirty="0" err="1">
              <a:solidFill>
                <a:schemeClr val="tx1"/>
              </a:solidFill>
              <a:latin typeface="Georgia" panose="02040502050405020303" pitchFamily="18" charset="0"/>
              <a:cs typeface="Arial" panose="020B0604020202020204" pitchFamily="34" charset="0"/>
            </a:rPr>
            <a:t>pas.wisc.edu</a:t>
          </a:r>
          <a:endParaRPr lang="en-US" sz="2000" b="0" i="0" kern="1200" dirty="0">
            <a:solidFill>
              <a:schemeClr val="tx1"/>
            </a:solidFill>
            <a:latin typeface="Georgia" panose="02040502050405020303" pitchFamily="18" charset="0"/>
            <a:cs typeface="Arial" panose="020B0604020202020204" pitchFamily="34" charset="0"/>
          </a:endParaRPr>
        </a:p>
      </dsp:txBody>
      <dsp:txXfrm>
        <a:off x="865738" y="937266"/>
        <a:ext cx="4827990" cy="749557"/>
      </dsp:txXfrm>
    </dsp:sp>
    <dsp:sp modelId="{F5BF7874-491D-418C-BBC1-8F2A70719327}">
      <dsp:nvSpPr>
        <dsp:cNvPr id="0" name=""/>
        <dsp:cNvSpPr/>
      </dsp:nvSpPr>
      <dsp:spPr>
        <a:xfrm>
          <a:off x="0" y="1874213"/>
          <a:ext cx="5693729" cy="7495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F2F75-6832-486F-BB86-B251A2C68010}">
      <dsp:nvSpPr>
        <dsp:cNvPr id="0" name=""/>
        <dsp:cNvSpPr/>
      </dsp:nvSpPr>
      <dsp:spPr>
        <a:xfrm>
          <a:off x="226741" y="2042863"/>
          <a:ext cx="412256" cy="4122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017B60-95C3-4EDA-BBB9-695CF35FA194}">
      <dsp:nvSpPr>
        <dsp:cNvPr id="0" name=""/>
        <dsp:cNvSpPr/>
      </dsp:nvSpPr>
      <dsp:spPr>
        <a:xfrm>
          <a:off x="865738" y="1874533"/>
          <a:ext cx="4827990" cy="749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328" tIns="79328" rIns="79328" bIns="79328" numCol="1" spcCol="1270" anchor="ctr" anchorCtr="0">
          <a:noAutofit/>
        </a:bodyPr>
        <a:lstStyle/>
        <a:p>
          <a:pPr marL="0" lvl="0" indent="0" algn="l" defTabSz="889000">
            <a:lnSpc>
              <a:spcPct val="100000"/>
            </a:lnSpc>
            <a:spcBef>
              <a:spcPct val="0"/>
            </a:spcBef>
            <a:spcAft>
              <a:spcPct val="35000"/>
            </a:spcAft>
            <a:buNone/>
          </a:pPr>
          <a:r>
            <a:rPr lang="en-US" sz="2000" b="0" i="0" kern="1200" dirty="0">
              <a:solidFill>
                <a:schemeClr val="tx1"/>
              </a:solidFill>
              <a:latin typeface="Georgia" panose="02040502050405020303" pitchFamily="18" charset="0"/>
              <a:cs typeface="Arial" panose="020B0604020202020204" pitchFamily="34" charset="0"/>
            </a:rPr>
            <a:t>publicaccess@wisc.edu</a:t>
          </a:r>
        </a:p>
      </dsp:txBody>
      <dsp:txXfrm>
        <a:off x="865738" y="1874533"/>
        <a:ext cx="4827990" cy="74955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73CA7-1D72-4E77-B82B-098035D9906F}" type="datetimeFigureOut">
              <a:rPr lang="en-US" smtClean="0"/>
              <a:t>11/5/24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668861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71BEF-8B07-4870-9B15-44CCDD05EAE2}" type="datetimeFigureOut">
              <a:rPr lang="en-US" smtClean="0"/>
              <a:t>11/5/24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FFAD5-C921-489C-BB96-BD885938FB32}" type="slidenum">
              <a:rPr lang="en-US" smtClean="0"/>
              <a:t>‹#›</a:t>
            </a:fld>
            <a:endParaRPr lang="en-US"/>
          </a:p>
        </p:txBody>
      </p:sp>
    </p:spTree>
    <p:extLst>
      <p:ext uri="{BB962C8B-B14F-4D97-AF65-F5344CB8AC3E}">
        <p14:creationId xmlns:p14="http://schemas.microsoft.com/office/powerpoint/2010/main" val="2675557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a:t>
            </a:fld>
            <a:endParaRPr lang="en-US"/>
          </a:p>
        </p:txBody>
      </p:sp>
    </p:spTree>
    <p:extLst>
      <p:ext uri="{BB962C8B-B14F-4D97-AF65-F5344CB8AC3E}">
        <p14:creationId xmlns:p14="http://schemas.microsoft.com/office/powerpoint/2010/main" val="364798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11</a:t>
            </a:fld>
            <a:endParaRPr lang="en-US"/>
          </a:p>
        </p:txBody>
      </p:sp>
    </p:spTree>
    <p:extLst>
      <p:ext uri="{BB962C8B-B14F-4D97-AF65-F5344CB8AC3E}">
        <p14:creationId xmlns:p14="http://schemas.microsoft.com/office/powerpoint/2010/main" val="227379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a:t>9/27/17</a:t>
            </a:r>
          </a:p>
        </p:txBody>
      </p:sp>
      <p:sp>
        <p:nvSpPr>
          <p:cNvPr id="7" name="Header Placeholder 6"/>
          <p:cNvSpPr>
            <a:spLocks noGrp="1"/>
          </p:cNvSpPr>
          <p:nvPr>
            <p:ph type="hdr" sz="quarter" idx="11"/>
          </p:nvPr>
        </p:nvSpPr>
        <p:spPr/>
        <p:txBody>
          <a:bodyPr/>
          <a:lstStyle/>
          <a:p>
            <a:r>
              <a:rPr lang="en-US"/>
              <a:t>Wisconsin Energy Institute</a:t>
            </a:r>
          </a:p>
        </p:txBody>
      </p:sp>
    </p:spTree>
    <p:extLst>
      <p:ext uri="{BB962C8B-B14F-4D97-AF65-F5344CB8AC3E}">
        <p14:creationId xmlns:p14="http://schemas.microsoft.com/office/powerpoint/2010/main" val="85676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14</a:t>
            </a:fld>
            <a:endParaRPr lang="en-US"/>
          </a:p>
        </p:txBody>
      </p:sp>
    </p:spTree>
    <p:extLst>
      <p:ext uri="{BB962C8B-B14F-4D97-AF65-F5344CB8AC3E}">
        <p14:creationId xmlns:p14="http://schemas.microsoft.com/office/powerpoint/2010/main" val="93873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16</a:t>
            </a:fld>
            <a:endParaRPr lang="en-US"/>
          </a:p>
        </p:txBody>
      </p:sp>
    </p:spTree>
    <p:extLst>
      <p:ext uri="{BB962C8B-B14F-4D97-AF65-F5344CB8AC3E}">
        <p14:creationId xmlns:p14="http://schemas.microsoft.com/office/powerpoint/2010/main" val="74294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ideal world…</a:t>
            </a:r>
          </a:p>
        </p:txBody>
      </p:sp>
      <p:sp>
        <p:nvSpPr>
          <p:cNvPr id="4" name="Slide Number Placeholder 3"/>
          <p:cNvSpPr>
            <a:spLocks noGrp="1"/>
          </p:cNvSpPr>
          <p:nvPr>
            <p:ph type="sldNum" sz="quarter" idx="5"/>
          </p:nvPr>
        </p:nvSpPr>
        <p:spPr/>
        <p:txBody>
          <a:bodyPr/>
          <a:lstStyle/>
          <a:p>
            <a:fld id="{D1904747-129E-5E4E-AD0F-4CA97D8F3BAA}" type="slidenum">
              <a:rPr lang="en-US" smtClean="0"/>
              <a:t>17</a:t>
            </a:fld>
            <a:endParaRPr lang="en-US"/>
          </a:p>
        </p:txBody>
      </p:sp>
    </p:spTree>
    <p:extLst>
      <p:ext uri="{BB962C8B-B14F-4D97-AF65-F5344CB8AC3E}">
        <p14:creationId xmlns:p14="http://schemas.microsoft.com/office/powerpoint/2010/main" val="187686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databases</a:t>
            </a:r>
          </a:p>
        </p:txBody>
      </p:sp>
      <p:sp>
        <p:nvSpPr>
          <p:cNvPr id="4" name="Slide Number Placeholder 3"/>
          <p:cNvSpPr>
            <a:spLocks noGrp="1"/>
          </p:cNvSpPr>
          <p:nvPr>
            <p:ph type="sldNum" sz="quarter" idx="5"/>
          </p:nvPr>
        </p:nvSpPr>
        <p:spPr/>
        <p:txBody>
          <a:bodyPr/>
          <a:lstStyle/>
          <a:p>
            <a:fld id="{D586CA94-336F-9249-BDFA-A4BE80079916}" type="slidenum">
              <a:rPr lang="en-US" smtClean="0"/>
              <a:t>18</a:t>
            </a:fld>
            <a:endParaRPr lang="en-US"/>
          </a:p>
        </p:txBody>
      </p:sp>
    </p:spTree>
    <p:extLst>
      <p:ext uri="{BB962C8B-B14F-4D97-AF65-F5344CB8AC3E}">
        <p14:creationId xmlns:p14="http://schemas.microsoft.com/office/powerpoint/2010/main" val="262125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you add a designated reviewer to spreadsheet, I will make you the reviewer.</a:t>
            </a:r>
          </a:p>
          <a:p>
            <a:r>
              <a:rPr lang="en-US" dirty="0"/>
              <a:t>You will need to log into NCBI – NIH, NCBI or eRA Commons</a:t>
            </a:r>
          </a:p>
        </p:txBody>
      </p:sp>
      <p:sp>
        <p:nvSpPr>
          <p:cNvPr id="4" name="Slide Number Placeholder 3"/>
          <p:cNvSpPr>
            <a:spLocks noGrp="1"/>
          </p:cNvSpPr>
          <p:nvPr>
            <p:ph type="sldNum" sz="quarter" idx="5"/>
          </p:nvPr>
        </p:nvSpPr>
        <p:spPr/>
        <p:txBody>
          <a:bodyPr/>
          <a:lstStyle/>
          <a:p>
            <a:fld id="{D586CA94-336F-9249-BDFA-A4BE80079916}" type="slidenum">
              <a:rPr lang="en-US" smtClean="0"/>
              <a:t>20</a:t>
            </a:fld>
            <a:endParaRPr lang="en-US"/>
          </a:p>
        </p:txBody>
      </p:sp>
    </p:spTree>
    <p:extLst>
      <p:ext uri="{BB962C8B-B14F-4D97-AF65-F5344CB8AC3E}">
        <p14:creationId xmlns:p14="http://schemas.microsoft.com/office/powerpoint/2010/main" val="439061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Btw, if you are not familiar with My Bibliography</a:t>
            </a:r>
          </a:p>
        </p:txBody>
      </p:sp>
      <p:sp>
        <p:nvSpPr>
          <p:cNvPr id="4" name="Slide Number Placeholder 3"/>
          <p:cNvSpPr>
            <a:spLocks noGrp="1"/>
          </p:cNvSpPr>
          <p:nvPr>
            <p:ph type="sldNum" sz="quarter" idx="5"/>
          </p:nvPr>
        </p:nvSpPr>
        <p:spPr/>
        <p:txBody>
          <a:bodyPr/>
          <a:lstStyle/>
          <a:p>
            <a:fld id="{D1904747-129E-5E4E-AD0F-4CA97D8F3BAA}" type="slidenum">
              <a:rPr lang="en-US" smtClean="0"/>
              <a:t>21</a:t>
            </a:fld>
            <a:endParaRPr lang="en-US"/>
          </a:p>
        </p:txBody>
      </p:sp>
    </p:spTree>
    <p:extLst>
      <p:ext uri="{BB962C8B-B14F-4D97-AF65-F5344CB8AC3E}">
        <p14:creationId xmlns:p14="http://schemas.microsoft.com/office/powerpoint/2010/main" val="2363849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22</a:t>
            </a:fld>
            <a:endParaRPr lang="en-US"/>
          </a:p>
        </p:txBody>
      </p:sp>
    </p:spTree>
    <p:extLst>
      <p:ext uri="{BB962C8B-B14F-4D97-AF65-F5344CB8AC3E}">
        <p14:creationId xmlns:p14="http://schemas.microsoft.com/office/powerpoint/2010/main" val="334549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we make public access compliance easier for you and keep publications RPPR-ready year-round. We can tailor these to specific units' needs and timelines. All services are free. (1 min)</a:t>
            </a:r>
          </a:p>
        </p:txBody>
      </p:sp>
      <p:sp>
        <p:nvSpPr>
          <p:cNvPr id="4" name="Slide Number Placeholder 3"/>
          <p:cNvSpPr>
            <a:spLocks noGrp="1"/>
          </p:cNvSpPr>
          <p:nvPr>
            <p:ph type="sldNum" sz="quarter" idx="5"/>
          </p:nvPr>
        </p:nvSpPr>
        <p:spPr/>
        <p:txBody>
          <a:bodyPr/>
          <a:lstStyle/>
          <a:p>
            <a:fld id="{DD669E34-5E35-3747-BE64-B9CB3F75BC0C}" type="slidenum">
              <a:rPr lang="en-US" smtClean="0"/>
              <a:t>24</a:t>
            </a:fld>
            <a:endParaRPr lang="en-US" dirty="0"/>
          </a:p>
        </p:txBody>
      </p:sp>
    </p:spTree>
    <p:extLst>
      <p:ext uri="{BB962C8B-B14F-4D97-AF65-F5344CB8AC3E}">
        <p14:creationId xmlns:p14="http://schemas.microsoft.com/office/powerpoint/2010/main" val="456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Perfect – NOT that the publication is perfect, </a:t>
            </a:r>
            <a:r>
              <a:rPr lang="en-US" dirty="0" err="1"/>
              <a:t>ie</a:t>
            </a:r>
            <a:r>
              <a:rPr lang="en-US" dirty="0"/>
              <a:t>., a great publication</a:t>
            </a:r>
          </a:p>
          <a:p>
            <a:r>
              <a:rPr lang="en-US" dirty="0"/>
              <a:t>But that it is in compliance and can be used on a progress report.</a:t>
            </a:r>
          </a:p>
          <a:p>
            <a:endParaRPr lang="en-US" dirty="0"/>
          </a:p>
          <a:p>
            <a:r>
              <a:rPr lang="en-US" dirty="0"/>
              <a:t>We’re going to discuss how BS works to help bring publication into compliance, why you would want to use BS and how all of this impacts your RPPR—for the better.</a:t>
            </a:r>
          </a:p>
        </p:txBody>
      </p:sp>
      <p:sp>
        <p:nvSpPr>
          <p:cNvPr id="4" name="Slide Number Placeholder 3"/>
          <p:cNvSpPr>
            <a:spLocks noGrp="1"/>
          </p:cNvSpPr>
          <p:nvPr>
            <p:ph type="sldNum" sz="quarter" idx="5"/>
          </p:nvPr>
        </p:nvSpPr>
        <p:spPr/>
        <p:txBody>
          <a:bodyPr/>
          <a:lstStyle/>
          <a:p>
            <a:fld id="{870FFAD5-C921-489C-BB96-BD885938FB32}" type="slidenum">
              <a:rPr lang="en-US" smtClean="0"/>
              <a:t>2</a:t>
            </a:fld>
            <a:endParaRPr lang="en-US"/>
          </a:p>
        </p:txBody>
      </p:sp>
    </p:spTree>
    <p:extLst>
      <p:ext uri="{BB962C8B-B14F-4D97-AF65-F5344CB8AC3E}">
        <p14:creationId xmlns:p14="http://schemas.microsoft.com/office/powerpoint/2010/main" val="47858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25</a:t>
            </a:fld>
            <a:endParaRPr lang="en-US"/>
          </a:p>
        </p:txBody>
      </p:sp>
    </p:spTree>
    <p:extLst>
      <p:ext uri="{BB962C8B-B14F-4D97-AF65-F5344CB8AC3E}">
        <p14:creationId xmlns:p14="http://schemas.microsoft.com/office/powerpoint/2010/main" val="1329265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26</a:t>
            </a:fld>
            <a:endParaRPr lang="en-US"/>
          </a:p>
        </p:txBody>
      </p:sp>
    </p:spTree>
    <p:extLst>
      <p:ext uri="{BB962C8B-B14F-4D97-AF65-F5344CB8AC3E}">
        <p14:creationId xmlns:p14="http://schemas.microsoft.com/office/powerpoint/2010/main" val="285545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Accepted can also be VoR when authors have copyright, OA and CC</a:t>
            </a:r>
          </a:p>
          <a:p>
            <a:r>
              <a:rPr lang="en-US" dirty="0"/>
              <a:t>Know enough to know desired result.</a:t>
            </a:r>
          </a:p>
          <a:p>
            <a:r>
              <a:rPr lang="en-US" dirty="0"/>
              <a:t>Turnaround can be affected by busy periods.</a:t>
            </a:r>
          </a:p>
        </p:txBody>
      </p:sp>
      <p:sp>
        <p:nvSpPr>
          <p:cNvPr id="4" name="Slide Number Placeholder 3"/>
          <p:cNvSpPr>
            <a:spLocks noGrp="1"/>
          </p:cNvSpPr>
          <p:nvPr>
            <p:ph type="sldNum" sz="quarter" idx="5"/>
          </p:nvPr>
        </p:nvSpPr>
        <p:spPr/>
        <p:txBody>
          <a:bodyPr/>
          <a:lstStyle/>
          <a:p>
            <a:fld id="{870FFAD5-C921-489C-BB96-BD885938FB32}" type="slidenum">
              <a:rPr lang="en-US" smtClean="0"/>
              <a:t>3</a:t>
            </a:fld>
            <a:endParaRPr lang="en-US"/>
          </a:p>
        </p:txBody>
      </p:sp>
    </p:spTree>
    <p:extLst>
      <p:ext uri="{BB962C8B-B14F-4D97-AF65-F5344CB8AC3E}">
        <p14:creationId xmlns:p14="http://schemas.microsoft.com/office/powerpoint/2010/main" val="207501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mentioned in the text, we need it. – mostly NIHMS</a:t>
            </a:r>
          </a:p>
        </p:txBody>
      </p:sp>
      <p:sp>
        <p:nvSpPr>
          <p:cNvPr id="4" name="Slide Number Placeholder 3"/>
          <p:cNvSpPr>
            <a:spLocks noGrp="1"/>
          </p:cNvSpPr>
          <p:nvPr>
            <p:ph type="sldNum" sz="quarter" idx="5"/>
          </p:nvPr>
        </p:nvSpPr>
        <p:spPr/>
        <p:txBody>
          <a:bodyPr/>
          <a:lstStyle/>
          <a:p>
            <a:fld id="{870FFAD5-C921-489C-BB96-BD885938FB32}" type="slidenum">
              <a:rPr lang="en-US" smtClean="0"/>
              <a:t>4</a:t>
            </a:fld>
            <a:endParaRPr lang="en-US"/>
          </a:p>
        </p:txBody>
      </p:sp>
    </p:spTree>
    <p:extLst>
      <p:ext uri="{BB962C8B-B14F-4D97-AF65-F5344CB8AC3E}">
        <p14:creationId xmlns:p14="http://schemas.microsoft.com/office/powerpoint/2010/main" val="201223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10/19/17</a:t>
            </a:r>
          </a:p>
        </p:txBody>
      </p:sp>
      <p:sp>
        <p:nvSpPr>
          <p:cNvPr id="7" name="Header Placeholder 6"/>
          <p:cNvSpPr>
            <a:spLocks noGrp="1"/>
          </p:cNvSpPr>
          <p:nvPr>
            <p:ph type="hdr" sz="quarter" idx="11"/>
          </p:nvPr>
        </p:nvSpPr>
        <p:spPr/>
        <p:txBody>
          <a:bodyPr/>
          <a:lstStyle/>
          <a:p>
            <a:r>
              <a:rPr lang="en-US" dirty="0"/>
              <a:t>Biomedical Graduate Program Consortium</a:t>
            </a:r>
          </a:p>
        </p:txBody>
      </p:sp>
      <p:sp>
        <p:nvSpPr>
          <p:cNvPr id="5" name="Slide Number Placeholder 4"/>
          <p:cNvSpPr>
            <a:spLocks noGrp="1"/>
          </p:cNvSpPr>
          <p:nvPr>
            <p:ph type="sldNum" sz="quarter" idx="12"/>
          </p:nvPr>
        </p:nvSpPr>
        <p:spPr/>
        <p:txBody>
          <a:bodyPr/>
          <a:lstStyle/>
          <a:p>
            <a:fld id="{C113014F-DA71-2847-B84C-5B8DF2152E19}" type="slidenum">
              <a:rPr lang="en-US" smtClean="0"/>
              <a:t>6</a:t>
            </a:fld>
            <a:endParaRPr lang="en-US" dirty="0"/>
          </a:p>
        </p:txBody>
      </p:sp>
    </p:spTree>
    <p:extLst>
      <p:ext uri="{BB962C8B-B14F-4D97-AF65-F5344CB8AC3E}">
        <p14:creationId xmlns:p14="http://schemas.microsoft.com/office/powerpoint/2010/main" val="118415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 the policy put in place? I mention this as for you the focus may be on compliance and getting the work to keep the funding in place going. For your PI, that is a primary concern, but many PI’s are also very concerned about how their work is made freely available as it reflects on them as scientists. People like to be know for their work.</a:t>
            </a:r>
          </a:p>
        </p:txBody>
      </p:sp>
      <p:sp>
        <p:nvSpPr>
          <p:cNvPr id="4" name="Slide Number Placeholder 3"/>
          <p:cNvSpPr>
            <a:spLocks noGrp="1"/>
          </p:cNvSpPr>
          <p:nvPr>
            <p:ph type="sldNum" sz="quarter" idx="5"/>
          </p:nvPr>
        </p:nvSpPr>
        <p:spPr/>
        <p:txBody>
          <a:bodyPr/>
          <a:lstStyle/>
          <a:p>
            <a:fld id="{870FFAD5-C921-489C-BB96-BD885938FB32}" type="slidenum">
              <a:rPr lang="en-US" smtClean="0"/>
              <a:t>7</a:t>
            </a:fld>
            <a:endParaRPr lang="en-US"/>
          </a:p>
        </p:txBody>
      </p:sp>
    </p:spTree>
    <p:extLst>
      <p:ext uri="{BB962C8B-B14F-4D97-AF65-F5344CB8AC3E}">
        <p14:creationId xmlns:p14="http://schemas.microsoft.com/office/powerpoint/2010/main" val="143268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federal agencies or units - $100M threshold</a:t>
            </a:r>
          </a:p>
          <a:p>
            <a:r>
              <a:rPr lang="en-US" dirty="0"/>
              <a:t>No DOD or USDA</a:t>
            </a:r>
          </a:p>
        </p:txBody>
      </p:sp>
      <p:sp>
        <p:nvSpPr>
          <p:cNvPr id="4" name="Header Placeholder 3"/>
          <p:cNvSpPr>
            <a:spLocks noGrp="1"/>
          </p:cNvSpPr>
          <p:nvPr>
            <p:ph type="hdr" sz="quarter"/>
          </p:nvPr>
        </p:nvSpPr>
        <p:spPr/>
        <p:txBody>
          <a:bodyPr/>
          <a:lstStyle/>
          <a:p>
            <a:r>
              <a:rPr lang="en-US"/>
              <a:t>Biomedical Graduate Program Consortium</a:t>
            </a:r>
          </a:p>
        </p:txBody>
      </p:sp>
      <p:sp>
        <p:nvSpPr>
          <p:cNvPr id="5" name="Date Placeholder 4"/>
          <p:cNvSpPr>
            <a:spLocks noGrp="1"/>
          </p:cNvSpPr>
          <p:nvPr>
            <p:ph type="dt" idx="1"/>
          </p:nvPr>
        </p:nvSpPr>
        <p:spPr/>
        <p:txBody>
          <a:bodyPr/>
          <a:lstStyle/>
          <a:p>
            <a:r>
              <a:rPr lang="en-US"/>
              <a:t>10/19/17</a:t>
            </a:r>
          </a:p>
        </p:txBody>
      </p:sp>
      <p:sp>
        <p:nvSpPr>
          <p:cNvPr id="6" name="Slide Number Placeholder 5"/>
          <p:cNvSpPr>
            <a:spLocks noGrp="1"/>
          </p:cNvSpPr>
          <p:nvPr>
            <p:ph type="sldNum" sz="quarter" idx="5"/>
          </p:nvPr>
        </p:nvSpPr>
        <p:spPr/>
        <p:txBody>
          <a:bodyPr/>
          <a:lstStyle/>
          <a:p>
            <a:fld id="{C113014F-DA71-2847-B84C-5B8DF2152E19}" type="slidenum">
              <a:rPr lang="en-US" smtClean="0"/>
              <a:t>8</a:t>
            </a:fld>
            <a:endParaRPr lang="en-US"/>
          </a:p>
        </p:txBody>
      </p:sp>
    </p:spTree>
    <p:extLst>
      <p:ext uri="{BB962C8B-B14F-4D97-AF65-F5344CB8AC3E}">
        <p14:creationId xmlns:p14="http://schemas.microsoft.com/office/powerpoint/2010/main" val="375328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Juried proceedings count in some cases.</a:t>
            </a:r>
          </a:p>
        </p:txBody>
      </p:sp>
      <p:sp>
        <p:nvSpPr>
          <p:cNvPr id="4" name="Slide Number Placeholder 3"/>
          <p:cNvSpPr>
            <a:spLocks noGrp="1"/>
          </p:cNvSpPr>
          <p:nvPr>
            <p:ph type="sldNum" sz="quarter" idx="5"/>
          </p:nvPr>
        </p:nvSpPr>
        <p:spPr/>
        <p:txBody>
          <a:bodyPr/>
          <a:lstStyle/>
          <a:p>
            <a:fld id="{D586CA94-336F-9249-BDFA-A4BE80079916}" type="slidenum">
              <a:rPr lang="en-US" smtClean="0"/>
              <a:t>9</a:t>
            </a:fld>
            <a:endParaRPr lang="en-US"/>
          </a:p>
        </p:txBody>
      </p:sp>
    </p:spTree>
    <p:extLst>
      <p:ext uri="{BB962C8B-B14F-4D97-AF65-F5344CB8AC3E}">
        <p14:creationId xmlns:p14="http://schemas.microsoft.com/office/powerpoint/2010/main" val="381721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10</a:t>
            </a:fld>
            <a:endParaRPr lang="en-US"/>
          </a:p>
        </p:txBody>
      </p:sp>
    </p:spTree>
    <p:extLst>
      <p:ext uri="{BB962C8B-B14F-4D97-AF65-F5344CB8AC3E}">
        <p14:creationId xmlns:p14="http://schemas.microsoft.com/office/powerpoint/2010/main" val="302996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810617" y="63645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09129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 name="Straight Connector 5"/>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75708" y="620438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8109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V="1">
            <a:off x="838200" y="1690688"/>
            <a:ext cx="10515600" cy="1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46538" y="62263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68001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156205" y="61769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4535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p:cNvCxnSpPr/>
          <p:nvPr userDrawn="1"/>
        </p:nvCxnSpPr>
        <p:spPr>
          <a:xfrm>
            <a:off x="1524000" y="350996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6849" y="62118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87185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7668" y="6219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24226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4" name="Straight Connector 3"/>
          <p:cNvCxnSpPr/>
          <p:nvPr userDrawn="1"/>
        </p:nvCxnSpPr>
        <p:spPr>
          <a:xfrm>
            <a:off x="831850" y="456247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9145917" y="6203423"/>
            <a:ext cx="2743438" cy="365792"/>
          </a:xfrm>
          <a:prstGeom prst="rect">
            <a:avLst/>
          </a:prstGeom>
        </p:spPr>
      </p:pic>
    </p:spTree>
    <p:extLst>
      <p:ext uri="{BB962C8B-B14F-4D97-AF65-F5344CB8AC3E}">
        <p14:creationId xmlns:p14="http://schemas.microsoft.com/office/powerpoint/2010/main" val="2641746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68588" y="618531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96449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39788" y="1671638"/>
            <a:ext cx="105156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0"/>
          </p:nvPr>
        </p:nvSpPr>
        <p:spPr>
          <a:xfrm>
            <a:off x="9163606" y="62686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58249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flipV="1">
            <a:off x="838200" y="1690688"/>
            <a:ext cx="10515600" cy="11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9150689" y="6231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6447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62596" y="62247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40611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5" name="Straight Connector 4"/>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141343" y="61905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832181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2751" y="-752146"/>
            <a:ext cx="5486494" cy="3314114"/>
          </a:xfrm>
          <a:prstGeom prst="rect">
            <a:avLst/>
          </a:prstGeom>
        </p:spPr>
      </p:pic>
      <p:sp>
        <p:nvSpPr>
          <p:cNvPr id="8" name="TextBox 7"/>
          <p:cNvSpPr txBox="1"/>
          <p:nvPr userDrawn="1"/>
        </p:nvSpPr>
        <p:spPr>
          <a:xfrm>
            <a:off x="838198" y="1843950"/>
            <a:ext cx="10515599"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Georgia" panose="02040502050405020303" pitchFamily="18" charset="0"/>
              </a:rPr>
              <a:t>Symposium for Research Administrators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effectLst/>
                <a:latin typeface="Georgia" panose="02040502050405020303" pitchFamily="18" charset="0"/>
              </a:rPr>
              <a:t>University</a:t>
            </a:r>
            <a:r>
              <a:rPr lang="en-US" sz="3600" baseline="0" dirty="0">
                <a:effectLst/>
                <a:latin typeface="Georgia" panose="02040502050405020303" pitchFamily="18" charset="0"/>
              </a:rPr>
              <a:t> of Wisconsin-Madison</a:t>
            </a:r>
          </a:p>
          <a:p>
            <a:pPr algn="ctr"/>
            <a:r>
              <a:rPr lang="en-US" sz="3600" baseline="0" dirty="0">
                <a:effectLst/>
                <a:latin typeface="Georgia" panose="02040502050405020303" pitchFamily="18" charset="0"/>
              </a:rPr>
              <a:t>November 7</a:t>
            </a:r>
            <a:r>
              <a:rPr lang="en-US" sz="3600" baseline="30000" dirty="0">
                <a:effectLst/>
                <a:latin typeface="Georgia" panose="02040502050405020303" pitchFamily="18" charset="0"/>
              </a:rPr>
              <a:t>th</a:t>
            </a:r>
            <a:r>
              <a:rPr lang="en-US" sz="3600" baseline="0" dirty="0">
                <a:effectLst/>
                <a:latin typeface="Georgia" panose="02040502050405020303" pitchFamily="18" charset="0"/>
              </a:rPr>
              <a:t>, 2024</a:t>
            </a:r>
            <a:endParaRPr lang="en-US" sz="3600" dirty="0">
              <a:effectLst/>
              <a:latin typeface="Georgia" panose="02040502050405020303" pitchFamily="18" charset="0"/>
            </a:endParaRPr>
          </a:p>
        </p:txBody>
      </p:sp>
      <p:cxnSp>
        <p:nvCxnSpPr>
          <p:cNvPr id="10" name="Straight Connector 9"/>
          <p:cNvCxnSpPr/>
          <p:nvPr userDrawn="1"/>
        </p:nvCxnSpPr>
        <p:spPr>
          <a:xfrm flipV="1">
            <a:off x="838199" y="3311611"/>
            <a:ext cx="10515599"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8839245" y="6355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25194421"/>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baseline="0">
          <a:solidFill>
            <a:schemeClr val="tx1"/>
          </a:solidFill>
          <a:effectLst>
            <a:outerShdw blurRad="38100" dist="38100" dir="2700000" algn="tl">
              <a:srgbClr val="000000">
                <a:alpha val="43137"/>
              </a:srgbClr>
            </a:outerShdw>
          </a:effectLst>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7505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03" y="5780393"/>
            <a:ext cx="2434015" cy="1470266"/>
          </a:xfrm>
          <a:prstGeom prst="rect">
            <a:avLst/>
          </a:prstGeom>
        </p:spPr>
      </p:pic>
      <p:sp>
        <p:nvSpPr>
          <p:cNvPr id="11" name="TextBox 10"/>
          <p:cNvSpPr txBox="1"/>
          <p:nvPr userDrawn="1"/>
        </p:nvSpPr>
        <p:spPr>
          <a:xfrm>
            <a:off x="10106239" y="6546362"/>
            <a:ext cx="3741264"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University</a:t>
            </a:r>
            <a:r>
              <a:rPr lang="en-US" sz="900" baseline="0" dirty="0">
                <a:solidFill>
                  <a:schemeClr val="bg1">
                    <a:lumMod val="50000"/>
                  </a:schemeClr>
                </a:solidFill>
                <a:latin typeface="Arial" panose="020B0604020202020204" pitchFamily="34" charset="0"/>
                <a:cs typeface="Arial" panose="020B0604020202020204" pitchFamily="34" charset="0"/>
              </a:rPr>
              <a:t> of Wisconsin - </a:t>
            </a:r>
            <a:r>
              <a:rPr lang="en-US" sz="900" dirty="0">
                <a:solidFill>
                  <a:schemeClr val="bg1">
                    <a:lumMod val="50000"/>
                  </a:schemeClr>
                </a:solidFill>
                <a:latin typeface="Arial" panose="020B0604020202020204" pitchFamily="34" charset="0"/>
                <a:cs typeface="Arial" panose="020B0604020202020204" pitchFamily="34" charset="0"/>
              </a:rPr>
              <a:t>Madison</a:t>
            </a:r>
          </a:p>
        </p:txBody>
      </p:sp>
      <p:sp>
        <p:nvSpPr>
          <p:cNvPr id="6" name="Slide Number Placeholder 5"/>
          <p:cNvSpPr>
            <a:spLocks noGrp="1"/>
          </p:cNvSpPr>
          <p:nvPr>
            <p:ph type="sldNum" sz="quarter" idx="4"/>
          </p:nvPr>
        </p:nvSpPr>
        <p:spPr>
          <a:xfrm>
            <a:off x="8841785" y="61812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2735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5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as.wisc.edu/buckysubmi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publicaccess.nih.gov/faq.htm"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FF4E196-A010-480C-A078-61D4EF757EA8}" type="slidenum">
              <a:rPr lang="en-US" smtClean="0"/>
              <a:t>1</a:t>
            </a:fld>
            <a:endParaRPr lang="en-US"/>
          </a:p>
        </p:txBody>
      </p:sp>
    </p:spTree>
    <p:extLst>
      <p:ext uri="{BB962C8B-B14F-4D97-AF65-F5344CB8AC3E}">
        <p14:creationId xmlns:p14="http://schemas.microsoft.com/office/powerpoint/2010/main" val="38998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82C6-406E-E2E8-EF78-A9B625DD0B2B}"/>
              </a:ext>
            </a:extLst>
          </p:cNvPr>
          <p:cNvSpPr>
            <a:spLocks noGrp="1"/>
          </p:cNvSpPr>
          <p:nvPr>
            <p:ph type="title"/>
          </p:nvPr>
        </p:nvSpPr>
        <p:spPr/>
        <p:txBody>
          <a:bodyPr>
            <a:normAutofit/>
          </a:bodyPr>
          <a:lstStyle/>
          <a:p>
            <a:pPr algn="ctr"/>
            <a:r>
              <a:rPr lang="en-US" sz="4000" dirty="0">
                <a:latin typeface="Georgia" panose="02040502050405020303" pitchFamily="18" charset="0"/>
              </a:rPr>
              <a:t>Direct Funding</a:t>
            </a:r>
          </a:p>
        </p:txBody>
      </p:sp>
      <p:sp>
        <p:nvSpPr>
          <p:cNvPr id="3" name="Content Placeholder 2">
            <a:extLst>
              <a:ext uri="{FF2B5EF4-FFF2-40B4-BE49-F238E27FC236}">
                <a16:creationId xmlns:a16="http://schemas.microsoft.com/office/drawing/2014/main" id="{255A4FAE-424D-CEC5-7777-C16F1C8C16E9}"/>
              </a:ext>
            </a:extLst>
          </p:cNvPr>
          <p:cNvSpPr>
            <a:spLocks noGrp="1"/>
          </p:cNvSpPr>
          <p:nvPr>
            <p:ph idx="1"/>
          </p:nvPr>
        </p:nvSpPr>
        <p:spPr>
          <a:xfrm>
            <a:off x="838200" y="2098306"/>
            <a:ext cx="10515600" cy="4128083"/>
          </a:xfrm>
        </p:spPr>
        <p:txBody>
          <a:bodyPr>
            <a:normAutofit fontScale="70000" lnSpcReduction="20000"/>
          </a:bodyPr>
          <a:lstStyle/>
          <a:p>
            <a:pPr>
              <a:lnSpc>
                <a:spcPct val="110000"/>
              </a:lnSpc>
              <a:spcBef>
                <a:spcPts val="0"/>
              </a:spcBef>
            </a:pPr>
            <a:r>
              <a:rPr lang="en-US" sz="3100" dirty="0">
                <a:latin typeface="Georgia" panose="02040502050405020303" pitchFamily="18" charset="0"/>
              </a:rPr>
              <a:t>“Costs identified specifically with a particular sponsored project, or that can be directly assigned to such activities relatively easily with a high degree of accuracy.”*</a:t>
            </a:r>
          </a:p>
          <a:p>
            <a:pPr marL="0" indent="0">
              <a:lnSpc>
                <a:spcPct val="110000"/>
              </a:lnSpc>
              <a:spcBef>
                <a:spcPts val="0"/>
              </a:spcBef>
              <a:buNone/>
            </a:pPr>
            <a:endParaRPr lang="en-US" sz="3100" dirty="0">
              <a:latin typeface="Georgia" panose="02040502050405020303" pitchFamily="18" charset="0"/>
            </a:endParaRPr>
          </a:p>
          <a:p>
            <a:pPr>
              <a:lnSpc>
                <a:spcPct val="110000"/>
              </a:lnSpc>
              <a:spcBef>
                <a:spcPts val="0"/>
              </a:spcBef>
              <a:spcAft>
                <a:spcPts val="600"/>
              </a:spcAft>
            </a:pPr>
            <a:r>
              <a:rPr lang="en-US" sz="3100" dirty="0">
                <a:latin typeface="Georgia" panose="02040502050405020303" pitchFamily="18" charset="0"/>
              </a:rPr>
              <a:t>Compliance considerations (pain points)</a:t>
            </a:r>
          </a:p>
          <a:p>
            <a:pPr lvl="1">
              <a:lnSpc>
                <a:spcPct val="110000"/>
              </a:lnSpc>
              <a:spcBef>
                <a:spcPts val="0"/>
              </a:spcBef>
              <a:spcAft>
                <a:spcPts val="600"/>
              </a:spcAft>
            </a:pPr>
            <a:r>
              <a:rPr lang="en-US" sz="2900" dirty="0">
                <a:latin typeface="Georgia" panose="02040502050405020303" pitchFamily="18" charset="0"/>
              </a:rPr>
              <a:t>Collaborators</a:t>
            </a:r>
          </a:p>
          <a:p>
            <a:pPr lvl="1">
              <a:lnSpc>
                <a:spcPct val="110000"/>
              </a:lnSpc>
              <a:spcBef>
                <a:spcPts val="0"/>
              </a:spcBef>
              <a:spcAft>
                <a:spcPts val="600"/>
              </a:spcAft>
            </a:pPr>
            <a:r>
              <a:rPr lang="en-US" sz="2900" dirty="0">
                <a:latin typeface="Georgia" panose="02040502050405020303" pitchFamily="18" charset="0"/>
              </a:rPr>
              <a:t>Trainees</a:t>
            </a:r>
          </a:p>
          <a:p>
            <a:pPr lvl="1">
              <a:lnSpc>
                <a:spcPct val="110000"/>
              </a:lnSpc>
              <a:spcBef>
                <a:spcPts val="0"/>
              </a:spcBef>
              <a:spcAft>
                <a:spcPts val="600"/>
              </a:spcAft>
            </a:pPr>
            <a:r>
              <a:rPr lang="en-US" sz="2900" dirty="0">
                <a:latin typeface="Georgia" panose="02040502050405020303" pitchFamily="18" charset="0"/>
              </a:rPr>
              <a:t>Instrumentation</a:t>
            </a:r>
          </a:p>
          <a:p>
            <a:endParaRPr lang="en-US" sz="2000" dirty="0">
              <a:latin typeface="Georgia" panose="02040502050405020303" pitchFamily="18" charset="0"/>
            </a:endParaRPr>
          </a:p>
          <a:p>
            <a:endParaRPr lang="en-US" sz="2000" dirty="0">
              <a:latin typeface="Georgia" panose="02040502050405020303" pitchFamily="18" charset="0"/>
            </a:endParaRPr>
          </a:p>
          <a:p>
            <a:pPr marL="0" indent="0">
              <a:buNone/>
            </a:pPr>
            <a:endParaRPr lang="en-US" sz="1200" dirty="0">
              <a:latin typeface="Georgia" panose="02040502050405020303" pitchFamily="18" charset="0"/>
            </a:endParaRPr>
          </a:p>
          <a:p>
            <a:pPr marL="0" indent="0">
              <a:buNone/>
            </a:pPr>
            <a:endParaRPr lang="en-US" sz="1200" dirty="0">
              <a:latin typeface="Georgia" panose="02040502050405020303" pitchFamily="18" charset="0"/>
            </a:endParaRPr>
          </a:p>
          <a:p>
            <a:pPr marL="0" indent="0">
              <a:buNone/>
            </a:pPr>
            <a:r>
              <a:rPr lang="en-US" sz="1600" dirty="0">
                <a:solidFill>
                  <a:srgbClr val="0070C0"/>
                </a:solidFill>
                <a:latin typeface="Georgia" panose="02040502050405020303" pitchFamily="18" charset="0"/>
              </a:rPr>
              <a:t>	</a:t>
            </a:r>
            <a:r>
              <a:rPr lang="en-US" sz="1600" dirty="0">
                <a:latin typeface="Georgia" panose="02040502050405020303" pitchFamily="18" charset="0"/>
              </a:rPr>
              <a:t>*Source: NIH Public Access Policy Overview, October 2024. https://</a:t>
            </a:r>
            <a:r>
              <a:rPr lang="en-US" sz="1600" dirty="0" err="1">
                <a:latin typeface="Georgia" panose="02040502050405020303" pitchFamily="18" charset="0"/>
              </a:rPr>
              <a:t>sharing.nih.gov</a:t>
            </a:r>
            <a:r>
              <a:rPr lang="en-US" sz="1600" dirty="0">
                <a:latin typeface="Georgia" panose="02040502050405020303" pitchFamily="18" charset="0"/>
              </a:rPr>
              <a:t>/public-access-policy/public-access-policy-overview</a:t>
            </a:r>
          </a:p>
        </p:txBody>
      </p:sp>
      <p:sp>
        <p:nvSpPr>
          <p:cNvPr id="4" name="Slide Number Placeholder 3">
            <a:extLst>
              <a:ext uri="{FF2B5EF4-FFF2-40B4-BE49-F238E27FC236}">
                <a16:creationId xmlns:a16="http://schemas.microsoft.com/office/drawing/2014/main" id="{A7797B3B-838E-AAE5-B04A-0B58279BDF67}"/>
              </a:ext>
            </a:extLst>
          </p:cNvPr>
          <p:cNvSpPr>
            <a:spLocks noGrp="1"/>
          </p:cNvSpPr>
          <p:nvPr>
            <p:ph type="sldNum" sz="quarter" idx="4"/>
          </p:nvPr>
        </p:nvSpPr>
        <p:spPr/>
        <p:txBody>
          <a:bodyPr/>
          <a:lstStyle/>
          <a:p>
            <a:fld id="{6FF4E196-A010-480C-A078-61D4EF757EA8}" type="slidenum">
              <a:rPr lang="en-US" smtClean="0"/>
              <a:t>10</a:t>
            </a:fld>
            <a:endParaRPr lang="en-US"/>
          </a:p>
        </p:txBody>
      </p:sp>
    </p:spTree>
    <p:extLst>
      <p:ext uri="{BB962C8B-B14F-4D97-AF65-F5344CB8AC3E}">
        <p14:creationId xmlns:p14="http://schemas.microsoft.com/office/powerpoint/2010/main" val="4091122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3C0B-CD4B-1C98-72CC-DC1C0EC01956}"/>
              </a:ext>
            </a:extLst>
          </p:cNvPr>
          <p:cNvSpPr>
            <a:spLocks noGrp="1"/>
          </p:cNvSpPr>
          <p:nvPr>
            <p:ph type="title"/>
          </p:nvPr>
        </p:nvSpPr>
        <p:spPr/>
        <p:txBody>
          <a:bodyPr>
            <a:normAutofit/>
          </a:bodyPr>
          <a:lstStyle/>
          <a:p>
            <a:pPr algn="ctr"/>
            <a:r>
              <a:rPr lang="en-US" sz="4000" dirty="0">
                <a:latin typeface="Georgia" panose="02040502050405020303" pitchFamily="18" charset="0"/>
              </a:rPr>
              <a:t>Public Access Policy Update</a:t>
            </a:r>
          </a:p>
        </p:txBody>
      </p:sp>
      <p:sp>
        <p:nvSpPr>
          <p:cNvPr id="3" name="Content Placeholder 2">
            <a:extLst>
              <a:ext uri="{FF2B5EF4-FFF2-40B4-BE49-F238E27FC236}">
                <a16:creationId xmlns:a16="http://schemas.microsoft.com/office/drawing/2014/main" id="{ACB134AE-A3DA-E086-1426-5F2E359E7FC8}"/>
              </a:ext>
            </a:extLst>
          </p:cNvPr>
          <p:cNvSpPr>
            <a:spLocks noGrp="1"/>
          </p:cNvSpPr>
          <p:nvPr>
            <p:ph idx="1"/>
          </p:nvPr>
        </p:nvSpPr>
        <p:spPr>
          <a:xfrm>
            <a:off x="1636295" y="2194559"/>
            <a:ext cx="9480884" cy="4128083"/>
          </a:xfrm>
        </p:spPr>
        <p:txBody>
          <a:bodyPr/>
          <a:lstStyle/>
          <a:p>
            <a:r>
              <a:rPr lang="en-US" sz="2200" dirty="0">
                <a:latin typeface="Georgia" panose="02040502050405020303" pitchFamily="18" charset="0"/>
              </a:rPr>
              <a:t>Nelson Memo – August 2022</a:t>
            </a:r>
          </a:p>
          <a:p>
            <a:r>
              <a:rPr lang="en-US" sz="2200" dirty="0">
                <a:latin typeface="Georgia" panose="02040502050405020303" pitchFamily="18" charset="0"/>
              </a:rPr>
              <a:t>Replaces optional 0–12-month embargo period with day of official publication (first online or print publication)</a:t>
            </a:r>
          </a:p>
          <a:p>
            <a:r>
              <a:rPr lang="en-US" sz="2200" dirty="0">
                <a:latin typeface="Georgia" panose="02040502050405020303" pitchFamily="18" charset="0"/>
              </a:rPr>
              <a:t>Impacts all federal grantmaking agencies</a:t>
            </a:r>
          </a:p>
          <a:p>
            <a:r>
              <a:rPr lang="en-US" sz="2200" dirty="0">
                <a:latin typeface="Georgia" panose="02040502050405020303" pitchFamily="18" charset="0"/>
              </a:rPr>
              <a:t>Policy changes in effect by end of 2025</a:t>
            </a:r>
          </a:p>
        </p:txBody>
      </p:sp>
      <p:sp>
        <p:nvSpPr>
          <p:cNvPr id="4" name="Slide Number Placeholder 3">
            <a:extLst>
              <a:ext uri="{FF2B5EF4-FFF2-40B4-BE49-F238E27FC236}">
                <a16:creationId xmlns:a16="http://schemas.microsoft.com/office/drawing/2014/main" id="{9401008C-3495-5D83-2824-B120744F594A}"/>
              </a:ext>
            </a:extLst>
          </p:cNvPr>
          <p:cNvSpPr>
            <a:spLocks noGrp="1"/>
          </p:cNvSpPr>
          <p:nvPr>
            <p:ph type="sldNum" sz="quarter" idx="4"/>
          </p:nvPr>
        </p:nvSpPr>
        <p:spPr/>
        <p:txBody>
          <a:bodyPr/>
          <a:lstStyle/>
          <a:p>
            <a:fld id="{6FF4E196-A010-480C-A078-61D4EF757EA8}" type="slidenum">
              <a:rPr lang="en-US" smtClean="0"/>
              <a:t>11</a:t>
            </a:fld>
            <a:endParaRPr lang="en-US"/>
          </a:p>
        </p:txBody>
      </p:sp>
    </p:spTree>
    <p:extLst>
      <p:ext uri="{BB962C8B-B14F-4D97-AF65-F5344CB8AC3E}">
        <p14:creationId xmlns:p14="http://schemas.microsoft.com/office/powerpoint/2010/main" val="132967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7C2A-9758-B2D6-F270-B0DC1B81BC82}"/>
              </a:ext>
            </a:extLst>
          </p:cNvPr>
          <p:cNvSpPr>
            <a:spLocks noGrp="1"/>
          </p:cNvSpPr>
          <p:nvPr>
            <p:ph type="title"/>
          </p:nvPr>
        </p:nvSpPr>
        <p:spPr/>
        <p:txBody>
          <a:bodyPr>
            <a:normAutofit/>
          </a:bodyPr>
          <a:lstStyle/>
          <a:p>
            <a:pPr algn="ctr"/>
            <a:r>
              <a:rPr lang="en-US" sz="4000" dirty="0">
                <a:latin typeface="Georgia" panose="02040502050405020303" pitchFamily="18" charset="0"/>
              </a:rPr>
              <a:t>DOE Compliance Basics</a:t>
            </a:r>
          </a:p>
        </p:txBody>
      </p:sp>
      <p:sp>
        <p:nvSpPr>
          <p:cNvPr id="3" name="Slide Number Placeholder 2">
            <a:extLst>
              <a:ext uri="{FF2B5EF4-FFF2-40B4-BE49-F238E27FC236}">
                <a16:creationId xmlns:a16="http://schemas.microsoft.com/office/drawing/2014/main" id="{80D8786D-8BB7-E117-C179-D6CD5CBCC828}"/>
              </a:ext>
            </a:extLst>
          </p:cNvPr>
          <p:cNvSpPr>
            <a:spLocks noGrp="1"/>
          </p:cNvSpPr>
          <p:nvPr>
            <p:ph type="sldNum" sz="quarter" idx="4"/>
          </p:nvPr>
        </p:nvSpPr>
        <p:spPr/>
        <p:txBody>
          <a:bodyPr/>
          <a:lstStyle/>
          <a:p>
            <a:fld id="{6FF4E196-A010-480C-A078-61D4EF757EA8}" type="slidenum">
              <a:rPr lang="en-US" smtClean="0"/>
              <a:t>12</a:t>
            </a:fld>
            <a:endParaRPr lang="en-US"/>
          </a:p>
        </p:txBody>
      </p:sp>
      <p:sp>
        <p:nvSpPr>
          <p:cNvPr id="5" name="TextBox 4">
            <a:extLst>
              <a:ext uri="{FF2B5EF4-FFF2-40B4-BE49-F238E27FC236}">
                <a16:creationId xmlns:a16="http://schemas.microsoft.com/office/drawing/2014/main" id="{6F8445D0-70D3-8F82-294A-0DF3E711BF83}"/>
              </a:ext>
            </a:extLst>
          </p:cNvPr>
          <p:cNvSpPr txBox="1"/>
          <p:nvPr/>
        </p:nvSpPr>
        <p:spPr>
          <a:xfrm>
            <a:off x="1242461" y="1871971"/>
            <a:ext cx="8245112" cy="3114058"/>
          </a:xfrm>
          <a:prstGeom prst="rect">
            <a:avLst/>
          </a:prstGeom>
          <a:noFill/>
        </p:spPr>
        <p:txBody>
          <a:bodyPr wrap="square">
            <a:spAutoFit/>
          </a:bodyPr>
          <a:lstStyle/>
          <a:p>
            <a:pPr indent="-182880">
              <a:lnSpc>
                <a:spcPct val="150000"/>
              </a:lnSpc>
              <a:spcBef>
                <a:spcPts val="600"/>
              </a:spcBef>
              <a:spcAft>
                <a:spcPts val="600"/>
              </a:spcAft>
              <a:buFont typeface="Arial" charset="0"/>
              <a:buChar char="•"/>
              <a:tabLst>
                <a:tab pos="2225675" algn="l"/>
              </a:tabLst>
            </a:pPr>
            <a:r>
              <a:rPr lang="en-US" sz="2000" b="1" dirty="0">
                <a:latin typeface="Georgia" panose="02040502050405020303" pitchFamily="18" charset="0"/>
                <a:ea typeface="Arial" charset="0"/>
                <a:cs typeface="Arial" charset="0"/>
              </a:rPr>
              <a:t>Effective: </a:t>
            </a:r>
            <a:r>
              <a:rPr lang="en-US" sz="2000" dirty="0">
                <a:latin typeface="Georgia" panose="02040502050405020303" pitchFamily="18" charset="0"/>
                <a:ea typeface="Arial" charset="0"/>
                <a:cs typeface="Arial" charset="0"/>
              </a:rPr>
              <a:t>Awards issued or renewed after October 1, 2014</a:t>
            </a:r>
          </a:p>
          <a:p>
            <a:pPr indent="-182880">
              <a:lnSpc>
                <a:spcPct val="150000"/>
              </a:lnSpc>
              <a:spcBef>
                <a:spcPts val="600"/>
              </a:spcBef>
              <a:spcAft>
                <a:spcPts val="600"/>
              </a:spcAft>
              <a:buFont typeface="Arial" charset="0"/>
              <a:buChar char="•"/>
              <a:tabLst>
                <a:tab pos="2225675" algn="l"/>
              </a:tabLst>
            </a:pPr>
            <a:r>
              <a:rPr lang="en-US" sz="2000" b="1" dirty="0">
                <a:latin typeface="Georgia" panose="02040502050405020303" pitchFamily="18" charset="0"/>
                <a:ea typeface="Arial" charset="0"/>
                <a:cs typeface="Arial" charset="0"/>
              </a:rPr>
              <a:t>Who can submit: </a:t>
            </a:r>
            <a:r>
              <a:rPr lang="en-US" sz="2000" dirty="0">
                <a:latin typeface="Georgia" panose="02040502050405020303" pitchFamily="18" charset="0"/>
                <a:ea typeface="Arial" charset="0"/>
                <a:cs typeface="Arial" charset="0"/>
              </a:rPr>
              <a:t>Authors, grantees or 3</a:t>
            </a:r>
            <a:r>
              <a:rPr lang="en-US" sz="2000" baseline="30000" dirty="0">
                <a:latin typeface="Georgia" panose="02040502050405020303" pitchFamily="18" charset="0"/>
                <a:ea typeface="Arial" charset="0"/>
                <a:cs typeface="Arial" charset="0"/>
              </a:rPr>
              <a:t>rd</a:t>
            </a:r>
            <a:r>
              <a:rPr lang="en-US" sz="2000" dirty="0">
                <a:latin typeface="Georgia" panose="02040502050405020303" pitchFamily="18" charset="0"/>
                <a:ea typeface="Arial" charset="0"/>
                <a:cs typeface="Arial" charset="0"/>
              </a:rPr>
              <a:t> parties</a:t>
            </a:r>
          </a:p>
          <a:p>
            <a:pPr marL="182880" indent="-182880">
              <a:spcBef>
                <a:spcPts val="600"/>
              </a:spcBef>
              <a:spcAft>
                <a:spcPts val="600"/>
              </a:spcAft>
              <a:buFont typeface="Arial" charset="0"/>
              <a:buChar char="•"/>
              <a:tabLst>
                <a:tab pos="3140075" algn="l"/>
              </a:tabLst>
            </a:pPr>
            <a:r>
              <a:rPr lang="en-US" sz="2000" b="1" dirty="0">
                <a:latin typeface="Georgia" panose="02040502050405020303" pitchFamily="18" charset="0"/>
                <a:ea typeface="Arial" charset="0"/>
                <a:cs typeface="Arial" charset="0"/>
              </a:rPr>
              <a:t>What to submit: </a:t>
            </a:r>
            <a:r>
              <a:rPr lang="en-US" sz="2000" dirty="0">
                <a:latin typeface="Georgia" panose="02040502050405020303" pitchFamily="18" charset="0"/>
                <a:ea typeface="Arial" charset="0"/>
                <a:cs typeface="Arial" charset="0"/>
              </a:rPr>
              <a:t>Accepted manuscript &amp; metadata or v</a:t>
            </a:r>
            <a:r>
              <a:rPr lang="en-US" sz="2000" dirty="0">
                <a:latin typeface="Georgia" panose="02040502050405020303" pitchFamily="18" charset="0"/>
              </a:rPr>
              <a:t>ersions of record may be submitted if open access or has permission</a:t>
            </a:r>
            <a:endParaRPr lang="en-US" sz="2000" dirty="0">
              <a:latin typeface="Georgia" panose="02040502050405020303" pitchFamily="18" charset="0"/>
              <a:ea typeface="Arial" charset="0"/>
              <a:cs typeface="Arial" charset="0"/>
            </a:endParaRPr>
          </a:p>
          <a:p>
            <a:pPr indent="-182880">
              <a:lnSpc>
                <a:spcPct val="150000"/>
              </a:lnSpc>
              <a:spcBef>
                <a:spcPts val="600"/>
              </a:spcBef>
              <a:spcAft>
                <a:spcPts val="600"/>
              </a:spcAft>
              <a:buFont typeface="Arial" charset="0"/>
              <a:buChar char="•"/>
              <a:tabLst>
                <a:tab pos="3140075" algn="l"/>
              </a:tabLst>
            </a:pPr>
            <a:r>
              <a:rPr lang="en-US" sz="2000" b="1" dirty="0">
                <a:latin typeface="Georgia" panose="02040502050405020303" pitchFamily="18" charset="0"/>
                <a:ea typeface="Arial" charset="0"/>
                <a:cs typeface="Arial" charset="0"/>
              </a:rPr>
              <a:t>Submit to: </a:t>
            </a:r>
            <a:r>
              <a:rPr lang="en-US" sz="2000" dirty="0">
                <a:latin typeface="Georgia" panose="02040502050405020303" pitchFamily="18" charset="0"/>
                <a:ea typeface="Arial" charset="0"/>
                <a:cs typeface="Arial" charset="0"/>
              </a:rPr>
              <a:t>Energy Link System (E-link)</a:t>
            </a:r>
          </a:p>
          <a:p>
            <a:pPr indent="-182880">
              <a:lnSpc>
                <a:spcPct val="150000"/>
              </a:lnSpc>
              <a:spcBef>
                <a:spcPts val="600"/>
              </a:spcBef>
              <a:spcAft>
                <a:spcPts val="600"/>
              </a:spcAft>
              <a:buFont typeface="Arial" charset="0"/>
              <a:buChar char="•"/>
            </a:pPr>
            <a:r>
              <a:rPr lang="en-US" sz="2000" b="1" dirty="0">
                <a:latin typeface="Georgia" panose="02040502050405020303" pitchFamily="18" charset="0"/>
                <a:ea typeface="Arial" charset="0"/>
                <a:cs typeface="Arial" charset="0"/>
              </a:rPr>
              <a:t>Repository: </a:t>
            </a:r>
            <a:r>
              <a:rPr lang="en-US" sz="2000" dirty="0">
                <a:latin typeface="Georgia" panose="02040502050405020303" pitchFamily="18" charset="0"/>
                <a:ea typeface="Arial" charset="0"/>
                <a:cs typeface="Arial" charset="0"/>
              </a:rPr>
              <a:t>Public Access Gateway for Energy and Science (PAGES)</a:t>
            </a:r>
          </a:p>
        </p:txBody>
      </p:sp>
    </p:spTree>
    <p:extLst>
      <p:ext uri="{BB962C8B-B14F-4D97-AF65-F5344CB8AC3E}">
        <p14:creationId xmlns:p14="http://schemas.microsoft.com/office/powerpoint/2010/main" val="219297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5522844" y="143233"/>
            <a:ext cx="6267879" cy="6296068"/>
          </a:xfrm>
          <a:prstGeom prst="rect">
            <a:avLst/>
          </a:prstGeom>
        </p:spPr>
      </p:pic>
      <p:sp>
        <p:nvSpPr>
          <p:cNvPr id="6" name="TextBox 5"/>
          <p:cNvSpPr txBox="1"/>
          <p:nvPr/>
        </p:nvSpPr>
        <p:spPr>
          <a:xfrm>
            <a:off x="981775" y="677570"/>
            <a:ext cx="4145127" cy="5463034"/>
          </a:xfrm>
          <a:prstGeom prst="rect">
            <a:avLst/>
          </a:prstGeom>
          <a:noFill/>
        </p:spPr>
        <p:txBody>
          <a:bodyPr wrap="square" rtlCol="0">
            <a:spAutoFit/>
          </a:bodyPr>
          <a:lstStyle/>
          <a:p>
            <a:r>
              <a:rPr lang="en-US" sz="2400" dirty="0">
                <a:latin typeface="Georgia" panose="02040502050405020303" pitchFamily="18" charset="0"/>
                <a:ea typeface="Arial" charset="0"/>
                <a:cs typeface="Arial" charset="0"/>
              </a:rPr>
              <a:t>Submission Notes</a:t>
            </a:r>
          </a:p>
          <a:p>
            <a:endParaRPr lang="en-US" sz="2000" dirty="0">
              <a:latin typeface="Georgia" panose="02040502050405020303" pitchFamily="18" charset="0"/>
              <a:ea typeface="Arial" charset="0"/>
              <a:cs typeface="Arial" charset="0"/>
            </a:endParaRPr>
          </a:p>
          <a:p>
            <a:pPr marL="342900" indent="-342900">
              <a:spcAft>
                <a:spcPts val="600"/>
              </a:spcAft>
              <a:buClr>
                <a:schemeClr val="tx1"/>
              </a:buClr>
              <a:buFont typeface="Arial" panose="020B0604020202020204" pitchFamily="34" charset="0"/>
              <a:buChar char="•"/>
            </a:pPr>
            <a:r>
              <a:rPr lang="en-US" sz="2000" dirty="0">
                <a:latin typeface="Georgia" panose="02040502050405020303" pitchFamily="18" charset="0"/>
                <a:ea typeface="Arial" charset="0"/>
                <a:cs typeface="Arial" charset="0"/>
              </a:rPr>
              <a:t>Award number required</a:t>
            </a:r>
          </a:p>
          <a:p>
            <a:pPr marL="342900" indent="-342900">
              <a:spcAft>
                <a:spcPts val="600"/>
              </a:spcAft>
              <a:buClr>
                <a:schemeClr val="tx1"/>
              </a:buClr>
              <a:buFont typeface="Arial" panose="020B0604020202020204" pitchFamily="34" charset="0"/>
              <a:buChar char="•"/>
            </a:pPr>
            <a:r>
              <a:rPr lang="en-US" sz="2000" dirty="0">
                <a:latin typeface="Georgia" panose="02040502050405020303" pitchFamily="18" charset="0"/>
                <a:ea typeface="Arial" charset="0"/>
                <a:cs typeface="Arial" charset="0"/>
              </a:rPr>
              <a:t>Digital Object Identifiers (DOI’s) automatically fill in journal information</a:t>
            </a:r>
          </a:p>
          <a:p>
            <a:pPr marL="342900" indent="-342900">
              <a:spcAft>
                <a:spcPts val="600"/>
              </a:spcAft>
              <a:buClr>
                <a:schemeClr val="tx1"/>
              </a:buClr>
              <a:buFont typeface="Arial" panose="020B0604020202020204" pitchFamily="34" charset="0"/>
              <a:buChar char="•"/>
            </a:pPr>
            <a:r>
              <a:rPr lang="en-US" sz="2000" dirty="0">
                <a:latin typeface="Georgia" panose="02040502050405020303" pitchFamily="18" charset="0"/>
                <a:ea typeface="Arial" charset="0"/>
                <a:cs typeface="Arial" charset="0"/>
              </a:rPr>
              <a:t>If not accepted version of manuscript, use OA and/or creative commons license</a:t>
            </a:r>
          </a:p>
          <a:p>
            <a:pPr marL="342900" indent="-342900">
              <a:spcAft>
                <a:spcPts val="600"/>
              </a:spcAft>
              <a:buClr>
                <a:schemeClr val="tx1"/>
              </a:buClr>
              <a:buFont typeface="Arial" panose="020B0604020202020204" pitchFamily="34" charset="0"/>
              <a:buChar char="•"/>
            </a:pPr>
            <a:r>
              <a:rPr lang="en-US" sz="2000" dirty="0">
                <a:latin typeface="Georgia" panose="02040502050405020303" pitchFamily="18" charset="0"/>
                <a:ea typeface="Arial" charset="0"/>
                <a:cs typeface="Arial" charset="0"/>
              </a:rPr>
              <a:t>Awarding offices automatically notified of submission</a:t>
            </a:r>
          </a:p>
          <a:p>
            <a:pPr marL="342900" indent="-342900">
              <a:spcAft>
                <a:spcPts val="600"/>
              </a:spcAft>
              <a:buClr>
                <a:schemeClr val="tx1"/>
              </a:buClr>
              <a:buFont typeface="Arial" panose="020B0604020202020204" pitchFamily="34" charset="0"/>
              <a:buChar char="•"/>
            </a:pPr>
            <a:r>
              <a:rPr lang="en-US" sz="2000" dirty="0">
                <a:latin typeface="Georgia" panose="02040502050405020303" pitchFamily="18" charset="0"/>
                <a:ea typeface="Arial" charset="0"/>
                <a:cs typeface="Arial" charset="0"/>
              </a:rPr>
              <a:t>Compliance is based on database review.</a:t>
            </a:r>
          </a:p>
          <a:p>
            <a:pPr marL="285750" indent="-285750">
              <a:buFont typeface="Arial" charset="0"/>
              <a:buChar char="•"/>
            </a:pPr>
            <a:endParaRPr lang="en-US" sz="2000" dirty="0">
              <a:latin typeface="Arial" charset="0"/>
              <a:ea typeface="Arial" charset="0"/>
              <a:cs typeface="Arial" charset="0"/>
            </a:endParaRPr>
          </a:p>
          <a:p>
            <a:pPr marL="285750" indent="-285750">
              <a:buFont typeface="Arial" charset="0"/>
              <a:buChar char="•"/>
            </a:pPr>
            <a:endParaRPr lang="en-US" sz="2000" dirty="0">
              <a:latin typeface="Arial" charset="0"/>
              <a:ea typeface="Arial" charset="0"/>
              <a:cs typeface="Arial" charset="0"/>
            </a:endParaRPr>
          </a:p>
          <a:p>
            <a:pPr marL="285750" indent="-285750">
              <a:buFont typeface="Arial" charset="0"/>
              <a:buChar char="•"/>
            </a:pPr>
            <a:endParaRPr lang="en-US" sz="2000" dirty="0">
              <a:latin typeface="Arial" charset="0"/>
              <a:ea typeface="Arial" charset="0"/>
              <a:cs typeface="Arial" charset="0"/>
            </a:endParaRPr>
          </a:p>
        </p:txBody>
      </p:sp>
    </p:spTree>
    <p:extLst>
      <p:ext uri="{BB962C8B-B14F-4D97-AF65-F5344CB8AC3E}">
        <p14:creationId xmlns:p14="http://schemas.microsoft.com/office/powerpoint/2010/main" val="16680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027F-908E-9AAB-A81C-0A9EE9C795DB}"/>
              </a:ext>
            </a:extLst>
          </p:cNvPr>
          <p:cNvSpPr>
            <a:spLocks noGrp="1"/>
          </p:cNvSpPr>
          <p:nvPr>
            <p:ph type="title"/>
          </p:nvPr>
        </p:nvSpPr>
        <p:spPr>
          <a:xfrm>
            <a:off x="838200" y="654518"/>
            <a:ext cx="10515600" cy="952902"/>
          </a:xfrm>
        </p:spPr>
        <p:txBody>
          <a:bodyPr>
            <a:normAutofit/>
          </a:bodyPr>
          <a:lstStyle/>
          <a:p>
            <a:pPr algn="ctr"/>
            <a:r>
              <a:rPr lang="en-US" sz="4000" dirty="0">
                <a:latin typeface="Georgia" panose="02040502050405020303" pitchFamily="18" charset="0"/>
              </a:rPr>
              <a:t>NSF Compliance Basics</a:t>
            </a:r>
          </a:p>
        </p:txBody>
      </p:sp>
      <p:sp>
        <p:nvSpPr>
          <p:cNvPr id="3" name="Slide Number Placeholder 2">
            <a:extLst>
              <a:ext uri="{FF2B5EF4-FFF2-40B4-BE49-F238E27FC236}">
                <a16:creationId xmlns:a16="http://schemas.microsoft.com/office/drawing/2014/main" id="{2F7CD9B4-C278-8D2A-A444-E4A81D67AB08}"/>
              </a:ext>
            </a:extLst>
          </p:cNvPr>
          <p:cNvSpPr>
            <a:spLocks noGrp="1"/>
          </p:cNvSpPr>
          <p:nvPr>
            <p:ph type="sldNum" sz="quarter" idx="4"/>
          </p:nvPr>
        </p:nvSpPr>
        <p:spPr/>
        <p:txBody>
          <a:bodyPr/>
          <a:lstStyle/>
          <a:p>
            <a:fld id="{6FF4E196-A010-480C-A078-61D4EF757EA8}" type="slidenum">
              <a:rPr lang="en-US" smtClean="0"/>
              <a:t>14</a:t>
            </a:fld>
            <a:endParaRPr lang="en-US"/>
          </a:p>
        </p:txBody>
      </p:sp>
      <p:sp>
        <p:nvSpPr>
          <p:cNvPr id="5" name="TextBox 4">
            <a:extLst>
              <a:ext uri="{FF2B5EF4-FFF2-40B4-BE49-F238E27FC236}">
                <a16:creationId xmlns:a16="http://schemas.microsoft.com/office/drawing/2014/main" id="{AD58AB16-B641-457A-36F0-A42493E89C95}"/>
              </a:ext>
            </a:extLst>
          </p:cNvPr>
          <p:cNvSpPr txBox="1"/>
          <p:nvPr/>
        </p:nvSpPr>
        <p:spPr>
          <a:xfrm>
            <a:off x="838200" y="1822424"/>
            <a:ext cx="10515599" cy="4324261"/>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Effective:</a:t>
            </a:r>
            <a:r>
              <a:rPr lang="en-US" dirty="0">
                <a:latin typeface="Georgia" panose="02040502050405020303" pitchFamily="18" charset="0"/>
              </a:rPr>
              <a:t>   Publications supported by NSF grants resulting from proposals submitted or due on or after January 25, 2016</a:t>
            </a: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Who can submit:</a:t>
            </a:r>
            <a:r>
              <a:rPr lang="en-US" dirty="0">
                <a:latin typeface="Georgia" panose="02040502050405020303" pitchFamily="18" charset="0"/>
              </a:rPr>
              <a:t>   PI’s or co-PI’s (</a:t>
            </a:r>
            <a:r>
              <a:rPr lang="en-US" i="1" dirty="0">
                <a:latin typeface="Georgia" panose="02040502050405020303" pitchFamily="18" charset="0"/>
              </a:rPr>
              <a:t>only</a:t>
            </a:r>
            <a:r>
              <a:rPr lang="en-US" dirty="0">
                <a:latin typeface="Georgia" panose="02040502050405020303" pitchFamily="18" charset="0"/>
              </a:rPr>
              <a:t>)</a:t>
            </a: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What to submit:  </a:t>
            </a:r>
            <a:r>
              <a:rPr lang="en-US" dirty="0">
                <a:latin typeface="Georgia" panose="02040502050405020303" pitchFamily="18" charset="0"/>
              </a:rPr>
              <a:t>Accepted journal or juried conference papers. Versions of record may be submitted if open access, creative commons license or has permission</a:t>
            </a: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Format:</a:t>
            </a:r>
            <a:r>
              <a:rPr lang="en-US" dirty="0">
                <a:latin typeface="Georgia" panose="02040502050405020303" pitchFamily="18" charset="0"/>
              </a:rPr>
              <a:t>  PDF/A (archival)</a:t>
            </a: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Submit to:</a:t>
            </a:r>
            <a:r>
              <a:rPr lang="en-US" dirty="0">
                <a:latin typeface="Georgia" panose="02040502050405020303" pitchFamily="18" charset="0"/>
              </a:rPr>
              <a:t>   </a:t>
            </a:r>
            <a:r>
              <a:rPr lang="en-US" dirty="0" err="1">
                <a:latin typeface="Georgia" panose="02040502050405020303" pitchFamily="18" charset="0"/>
              </a:rPr>
              <a:t>research.gov</a:t>
            </a:r>
            <a:r>
              <a:rPr lang="en-US" dirty="0">
                <a:latin typeface="Georgia" panose="02040502050405020303" pitchFamily="18" charset="0"/>
              </a:rPr>
              <a:t> (award management account)</a:t>
            </a: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Repository:</a:t>
            </a:r>
            <a:r>
              <a:rPr lang="en-US" dirty="0">
                <a:latin typeface="Georgia" panose="02040502050405020303" pitchFamily="18" charset="0"/>
              </a:rPr>
              <a:t>   NSF Public Access Repository (NSF-PAR)</a:t>
            </a: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Notes:</a:t>
            </a:r>
            <a:endParaRPr lang="en-US" dirty="0">
              <a:latin typeface="Georgia" panose="02040502050405020303" pitchFamily="18" charset="0"/>
            </a:endParaRPr>
          </a:p>
          <a:p>
            <a:pPr marL="742950" lvl="1" indent="-285750">
              <a:buFont typeface="Courier New" panose="02070309020205020404" pitchFamily="49" charset="0"/>
              <a:buChar char="o"/>
            </a:pPr>
            <a:r>
              <a:rPr lang="en-US" sz="1600" dirty="0">
                <a:latin typeface="Georgia" panose="02040502050405020303" pitchFamily="18" charset="0"/>
              </a:rPr>
              <a:t>Works must be submitted to the NSF-PAR by the time report is submitted, or they cannot be included</a:t>
            </a:r>
          </a:p>
          <a:p>
            <a:pPr marL="742950" lvl="1" indent="-285750">
              <a:buFont typeface="Courier New" panose="02070309020205020404" pitchFamily="49" charset="0"/>
              <a:buChar char="o"/>
            </a:pPr>
            <a:r>
              <a:rPr lang="en-US" sz="1600" dirty="0">
                <a:latin typeface="Georgia" panose="02040502050405020303" pitchFamily="18" charset="0"/>
              </a:rPr>
              <a:t>PI’s can submit manuscripts to NSF-PAR while compiling reports</a:t>
            </a:r>
          </a:p>
          <a:p>
            <a:pPr marL="742950" lvl="1" indent="-285750">
              <a:buFont typeface="Courier New" panose="02070309020205020404" pitchFamily="49" charset="0"/>
              <a:buChar char="o"/>
            </a:pPr>
            <a:r>
              <a:rPr lang="en-US" sz="1600" dirty="0">
                <a:latin typeface="Georgia" panose="02040502050405020303" pitchFamily="18" charset="0"/>
              </a:rPr>
              <a:t>Successfully submitted manuscripts automatically appear in project reports.</a:t>
            </a:r>
          </a:p>
        </p:txBody>
      </p:sp>
    </p:spTree>
    <p:extLst>
      <p:ext uri="{BB962C8B-B14F-4D97-AF65-F5344CB8AC3E}">
        <p14:creationId xmlns:p14="http://schemas.microsoft.com/office/powerpoint/2010/main" val="399396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4037-F8B9-D5AC-D406-DFD85146F94D}"/>
              </a:ext>
            </a:extLst>
          </p:cNvPr>
          <p:cNvSpPr>
            <a:spLocks noGrp="1"/>
          </p:cNvSpPr>
          <p:nvPr>
            <p:ph type="title"/>
          </p:nvPr>
        </p:nvSpPr>
        <p:spPr/>
        <p:txBody>
          <a:bodyPr>
            <a:normAutofit/>
          </a:bodyPr>
          <a:lstStyle/>
          <a:p>
            <a:pPr algn="ctr"/>
            <a:r>
              <a:rPr lang="en-US" sz="4000" dirty="0" err="1">
                <a:latin typeface="Georgia" panose="02040502050405020303" pitchFamily="18" charset="0"/>
              </a:rPr>
              <a:t>Research.gov</a:t>
            </a:r>
            <a:r>
              <a:rPr lang="en-US" sz="4000" dirty="0">
                <a:latin typeface="Georgia" panose="02040502050405020303" pitchFamily="18" charset="0"/>
              </a:rPr>
              <a:t> Submission Notes</a:t>
            </a:r>
          </a:p>
        </p:txBody>
      </p:sp>
      <p:sp>
        <p:nvSpPr>
          <p:cNvPr id="3" name="Slide Number Placeholder 2">
            <a:extLst>
              <a:ext uri="{FF2B5EF4-FFF2-40B4-BE49-F238E27FC236}">
                <a16:creationId xmlns:a16="http://schemas.microsoft.com/office/drawing/2014/main" id="{B6C91E91-09BD-9589-8843-099949F336FD}"/>
              </a:ext>
            </a:extLst>
          </p:cNvPr>
          <p:cNvSpPr>
            <a:spLocks noGrp="1"/>
          </p:cNvSpPr>
          <p:nvPr>
            <p:ph type="sldNum" sz="quarter" idx="4"/>
          </p:nvPr>
        </p:nvSpPr>
        <p:spPr/>
        <p:txBody>
          <a:bodyPr/>
          <a:lstStyle/>
          <a:p>
            <a:fld id="{6FF4E196-A010-480C-A078-61D4EF757EA8}" type="slidenum">
              <a:rPr lang="en-US" smtClean="0"/>
              <a:t>15</a:t>
            </a:fld>
            <a:endParaRPr lang="en-US"/>
          </a:p>
        </p:txBody>
      </p:sp>
      <p:pic>
        <p:nvPicPr>
          <p:cNvPr id="4" name="Picture 3">
            <a:extLst>
              <a:ext uri="{FF2B5EF4-FFF2-40B4-BE49-F238E27FC236}">
                <a16:creationId xmlns:a16="http://schemas.microsoft.com/office/drawing/2014/main" id="{42D9A3CC-6549-128F-22FF-C19076767673}"/>
              </a:ext>
            </a:extLst>
          </p:cNvPr>
          <p:cNvPicPr>
            <a:picLocks noChangeAspect="1"/>
          </p:cNvPicPr>
          <p:nvPr/>
        </p:nvPicPr>
        <p:blipFill>
          <a:blip r:embed="rId2"/>
          <a:stretch>
            <a:fillRect/>
          </a:stretch>
        </p:blipFill>
        <p:spPr>
          <a:xfrm>
            <a:off x="4687504" y="2544232"/>
            <a:ext cx="6704798" cy="3031245"/>
          </a:xfrm>
          <a:prstGeom prst="rect">
            <a:avLst/>
          </a:prstGeom>
        </p:spPr>
      </p:pic>
      <p:sp>
        <p:nvSpPr>
          <p:cNvPr id="5" name="TextBox 4">
            <a:extLst>
              <a:ext uri="{FF2B5EF4-FFF2-40B4-BE49-F238E27FC236}">
                <a16:creationId xmlns:a16="http://schemas.microsoft.com/office/drawing/2014/main" id="{C73FE90C-F7A7-98BA-96FD-953BCF74BEF0}"/>
              </a:ext>
            </a:extLst>
          </p:cNvPr>
          <p:cNvSpPr txBox="1"/>
          <p:nvPr/>
        </p:nvSpPr>
        <p:spPr>
          <a:xfrm>
            <a:off x="838200" y="2320918"/>
            <a:ext cx="3810802" cy="347787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a:latin typeface="Georgia" panose="02040502050405020303" pitchFamily="18" charset="0"/>
              </a:rPr>
              <a:t>After account login, deposit </a:t>
            </a:r>
            <a:r>
              <a:rPr lang="en-US" sz="2000" i="1" dirty="0">
                <a:latin typeface="Georgia" panose="02040502050405020303" pitchFamily="18" charset="0"/>
              </a:rPr>
              <a:t>and</a:t>
            </a:r>
            <a:r>
              <a:rPr lang="en-US" sz="2000" dirty="0">
                <a:latin typeface="Georgia" panose="02040502050405020303" pitchFamily="18" charset="0"/>
              </a:rPr>
              <a:t> work on progress report</a:t>
            </a:r>
          </a:p>
          <a:p>
            <a:pPr marL="285750" indent="-285750">
              <a:spcBef>
                <a:spcPts val="600"/>
              </a:spcBef>
              <a:spcAft>
                <a:spcPts val="600"/>
              </a:spcAft>
              <a:buFont typeface="Arial" panose="020B0604020202020204" pitchFamily="34" charset="0"/>
              <a:buChar char="•"/>
            </a:pPr>
            <a:r>
              <a:rPr lang="en-US" sz="2000" dirty="0">
                <a:latin typeface="Georgia" panose="02040502050405020303" pitchFamily="18" charset="0"/>
              </a:rPr>
              <a:t>Use DOI to populate metadata or add manually</a:t>
            </a:r>
          </a:p>
          <a:p>
            <a:pPr marL="285750" indent="-285750">
              <a:spcBef>
                <a:spcPts val="600"/>
              </a:spcBef>
              <a:spcAft>
                <a:spcPts val="600"/>
              </a:spcAft>
              <a:buFont typeface="Arial" panose="020B0604020202020204" pitchFamily="34" charset="0"/>
              <a:buChar char="•"/>
            </a:pPr>
            <a:r>
              <a:rPr lang="en-US" sz="2000" dirty="0">
                <a:latin typeface="Georgia" panose="02040502050405020303" pitchFamily="18" charset="0"/>
              </a:rPr>
              <a:t>Add PDF/A manuscript</a:t>
            </a:r>
          </a:p>
          <a:p>
            <a:pPr marL="285750" indent="-285750">
              <a:spcBef>
                <a:spcPts val="600"/>
              </a:spcBef>
              <a:spcAft>
                <a:spcPts val="600"/>
              </a:spcAft>
              <a:buFont typeface="Arial" panose="020B0604020202020204" pitchFamily="34" charset="0"/>
              <a:buChar char="•"/>
            </a:pPr>
            <a:r>
              <a:rPr lang="en-US" sz="2000" dirty="0">
                <a:latin typeface="Georgia" panose="02040502050405020303" pitchFamily="18" charset="0"/>
              </a:rPr>
              <a:t>Confirm award</a:t>
            </a:r>
          </a:p>
          <a:p>
            <a:pPr marL="285750" indent="-285750">
              <a:spcBef>
                <a:spcPts val="600"/>
              </a:spcBef>
              <a:spcAft>
                <a:spcPts val="600"/>
              </a:spcAft>
              <a:buFont typeface="Arial" panose="020B0604020202020204" pitchFamily="34" charset="0"/>
              <a:buChar char="•"/>
            </a:pPr>
            <a:r>
              <a:rPr lang="en-US" sz="2000" dirty="0">
                <a:latin typeface="Georgia" panose="02040502050405020303" pitchFamily="18" charset="0"/>
              </a:rPr>
              <a:t>Publication will be added automatically to report within 6 hours</a:t>
            </a:r>
          </a:p>
        </p:txBody>
      </p:sp>
    </p:spTree>
    <p:extLst>
      <p:ext uri="{BB962C8B-B14F-4D97-AF65-F5344CB8AC3E}">
        <p14:creationId xmlns:p14="http://schemas.microsoft.com/office/powerpoint/2010/main" val="393948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852E-28E9-7975-65DD-B59CAF48CFEE}"/>
              </a:ext>
            </a:extLst>
          </p:cNvPr>
          <p:cNvSpPr>
            <a:spLocks noGrp="1"/>
          </p:cNvSpPr>
          <p:nvPr>
            <p:ph type="title"/>
          </p:nvPr>
        </p:nvSpPr>
        <p:spPr/>
        <p:txBody>
          <a:bodyPr>
            <a:normAutofit/>
          </a:bodyPr>
          <a:lstStyle/>
          <a:p>
            <a:pPr algn="ctr"/>
            <a:r>
              <a:rPr lang="en-US" sz="4000" dirty="0">
                <a:latin typeface="Georgia" panose="02040502050405020303" pitchFamily="18" charset="0"/>
              </a:rPr>
              <a:t>NIH/HHS Compliance Basics</a:t>
            </a:r>
            <a:endParaRPr lang="en-US" sz="4000" dirty="0"/>
          </a:p>
        </p:txBody>
      </p:sp>
      <p:sp>
        <p:nvSpPr>
          <p:cNvPr id="3" name="Slide Number Placeholder 2">
            <a:extLst>
              <a:ext uri="{FF2B5EF4-FFF2-40B4-BE49-F238E27FC236}">
                <a16:creationId xmlns:a16="http://schemas.microsoft.com/office/drawing/2014/main" id="{37F06169-A99A-0E92-5F60-8EA9C900B148}"/>
              </a:ext>
            </a:extLst>
          </p:cNvPr>
          <p:cNvSpPr>
            <a:spLocks noGrp="1"/>
          </p:cNvSpPr>
          <p:nvPr>
            <p:ph type="sldNum" sz="quarter" idx="4"/>
          </p:nvPr>
        </p:nvSpPr>
        <p:spPr/>
        <p:txBody>
          <a:bodyPr/>
          <a:lstStyle/>
          <a:p>
            <a:fld id="{6FF4E196-A010-480C-A078-61D4EF757EA8}" type="slidenum">
              <a:rPr lang="en-US" smtClean="0"/>
              <a:t>16</a:t>
            </a:fld>
            <a:endParaRPr lang="en-US"/>
          </a:p>
        </p:txBody>
      </p:sp>
      <p:sp>
        <p:nvSpPr>
          <p:cNvPr id="5" name="TextBox 4">
            <a:extLst>
              <a:ext uri="{FF2B5EF4-FFF2-40B4-BE49-F238E27FC236}">
                <a16:creationId xmlns:a16="http://schemas.microsoft.com/office/drawing/2014/main" id="{95E7ABB1-24A3-E3BC-1D4D-8B68036C19F2}"/>
              </a:ext>
            </a:extLst>
          </p:cNvPr>
          <p:cNvSpPr txBox="1"/>
          <p:nvPr/>
        </p:nvSpPr>
        <p:spPr>
          <a:xfrm>
            <a:off x="838200" y="2068295"/>
            <a:ext cx="10515600" cy="3785652"/>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Effective:</a:t>
            </a:r>
            <a:r>
              <a:rPr lang="en-US" dirty="0">
                <a:latin typeface="Georgia" panose="02040502050405020303" pitchFamily="18" charset="0"/>
              </a:rPr>
              <a:t> Accepted for publication on or after April 7, 2008.</a:t>
            </a: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Timeline:</a:t>
            </a:r>
            <a:endParaRPr lang="en-US" dirty="0">
              <a:latin typeface="Georgia" panose="02040502050405020303" pitchFamily="18" charset="0"/>
            </a:endParaRPr>
          </a:p>
          <a:p>
            <a:pPr marL="742950" lvl="1" indent="-285750">
              <a:buFont typeface="Courier New" panose="02070309020205020404" pitchFamily="49" charset="0"/>
              <a:buChar char="o"/>
            </a:pPr>
            <a:r>
              <a:rPr lang="en-US" sz="1600" dirty="0">
                <a:latin typeface="Georgia" panose="02040502050405020303" pitchFamily="18" charset="0"/>
              </a:rPr>
              <a:t>Papers submitted within 3-months of the official publication date are considered provisionally compliant</a:t>
            </a:r>
          </a:p>
          <a:p>
            <a:pPr marL="742950" lvl="1" indent="-285750">
              <a:buFont typeface="Courier New" panose="02070309020205020404" pitchFamily="49" charset="0"/>
              <a:buChar char="o"/>
            </a:pPr>
            <a:r>
              <a:rPr lang="en-US" sz="1600" dirty="0">
                <a:latin typeface="Georgia" panose="02040502050405020303" pitchFamily="18" charset="0"/>
              </a:rPr>
              <a:t>Papers with or without an NIHMS identification number that are 3-months past the official publication date are non-compliant until they receive a PMCID</a:t>
            </a:r>
          </a:p>
          <a:p>
            <a:pPr marL="742950" lvl="1" indent="-285750">
              <a:buFont typeface="Courier New" panose="02070309020205020404" pitchFamily="49" charset="0"/>
              <a:buChar char="o"/>
            </a:pPr>
            <a:endParaRPr lang="en-US" sz="1600" dirty="0">
              <a:latin typeface="Georgia" panose="02040502050405020303" pitchFamily="18" charset="0"/>
            </a:endParaRP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Who can submit:</a:t>
            </a:r>
            <a:r>
              <a:rPr lang="en-US" dirty="0">
                <a:latin typeface="Georgia" panose="02040502050405020303" pitchFamily="18" charset="0"/>
              </a:rPr>
              <a:t>  Authors, PI’s or 3rd parties</a:t>
            </a: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What to Submit:</a:t>
            </a:r>
            <a:r>
              <a:rPr lang="en-US" dirty="0">
                <a:latin typeface="Georgia" panose="02040502050405020303" pitchFamily="18" charset="0"/>
              </a:rPr>
              <a:t>  Peer-reviewed manuscripts accepted for publication. Versions of record may be submitted if author holds copyright or has permission</a:t>
            </a: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Where to Submit:</a:t>
            </a:r>
            <a:r>
              <a:rPr lang="en-US" dirty="0">
                <a:latin typeface="Georgia" panose="02040502050405020303" pitchFamily="18" charset="0"/>
              </a:rPr>
              <a:t>  NIH Manuscript Submission System (NIHMS)</a:t>
            </a:r>
          </a:p>
          <a:p>
            <a:pPr marL="285750" indent="-285750">
              <a:spcBef>
                <a:spcPts val="600"/>
              </a:spcBef>
              <a:spcAft>
                <a:spcPts val="600"/>
              </a:spcAft>
              <a:buFont typeface="Arial" panose="020B0604020202020204" pitchFamily="34" charset="0"/>
              <a:buChar char="•"/>
            </a:pPr>
            <a:r>
              <a:rPr lang="en-US" b="1" dirty="0">
                <a:latin typeface="Georgia" panose="02040502050405020303" pitchFamily="18" charset="0"/>
              </a:rPr>
              <a:t>Public Access Repository:</a:t>
            </a:r>
            <a:r>
              <a:rPr lang="en-US" dirty="0">
                <a:latin typeface="Georgia" panose="02040502050405020303" pitchFamily="18" charset="0"/>
              </a:rPr>
              <a:t>  PubMed Central (PMC)</a:t>
            </a:r>
          </a:p>
        </p:txBody>
      </p:sp>
    </p:spTree>
    <p:extLst>
      <p:ext uri="{BB962C8B-B14F-4D97-AF65-F5344CB8AC3E}">
        <p14:creationId xmlns:p14="http://schemas.microsoft.com/office/powerpoint/2010/main" val="23747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FBA7-C8C9-9A16-EB6B-E4CA174A7DC7}"/>
              </a:ext>
            </a:extLst>
          </p:cNvPr>
          <p:cNvSpPr>
            <a:spLocks noGrp="1"/>
          </p:cNvSpPr>
          <p:nvPr>
            <p:ph type="title"/>
          </p:nvPr>
        </p:nvSpPr>
        <p:spPr>
          <a:xfrm>
            <a:off x="807408" y="690444"/>
            <a:ext cx="10515600" cy="966902"/>
          </a:xfrm>
        </p:spPr>
        <p:txBody>
          <a:bodyPr vert="horz" lIns="91440" tIns="45720" rIns="91440" bIns="45720" rtlCol="0" anchor="ctr">
            <a:normAutofit/>
          </a:bodyPr>
          <a:lstStyle/>
          <a:p>
            <a:pPr algn="ctr"/>
            <a:r>
              <a:rPr lang="en-US" sz="4000" kern="1200" dirty="0">
                <a:solidFill>
                  <a:schemeClr val="tx1"/>
                </a:solidFill>
                <a:latin typeface="Georgia" panose="02040502050405020303" pitchFamily="18" charset="0"/>
              </a:rPr>
              <a:t>How NIH-PA Compliance Works (Ideal)</a:t>
            </a:r>
          </a:p>
        </p:txBody>
      </p:sp>
      <p:sp>
        <p:nvSpPr>
          <p:cNvPr id="15" name="TextBox 14">
            <a:extLst>
              <a:ext uri="{FF2B5EF4-FFF2-40B4-BE49-F238E27FC236}">
                <a16:creationId xmlns:a16="http://schemas.microsoft.com/office/drawing/2014/main" id="{649255FA-97E1-EA21-A9B1-A00CC70CF5C7}"/>
              </a:ext>
            </a:extLst>
          </p:cNvPr>
          <p:cNvSpPr txBox="1"/>
          <p:nvPr/>
        </p:nvSpPr>
        <p:spPr>
          <a:xfrm>
            <a:off x="989690" y="6065298"/>
            <a:ext cx="7146565" cy="338554"/>
          </a:xfrm>
          <a:prstGeom prst="rect">
            <a:avLst/>
          </a:prstGeom>
          <a:solidFill>
            <a:schemeClr val="bg1">
              <a:lumMod val="95000"/>
            </a:schemeClr>
          </a:solidFill>
          <a:ln w="3175">
            <a:solidFill>
              <a:schemeClr val="accent1"/>
            </a:solidFill>
          </a:ln>
        </p:spPr>
        <p:txBody>
          <a:bodyPr wrap="square" rtlCol="0">
            <a:spAutoFit/>
          </a:bodyPr>
          <a:lstStyle/>
          <a:p>
            <a:pPr algn="ctr" defTabSz="859536">
              <a:spcAft>
                <a:spcPts val="600"/>
              </a:spcAft>
            </a:pPr>
            <a:r>
              <a:rPr lang="en-US" sz="1600" dirty="0">
                <a:latin typeface="Georgia" panose="02040502050405020303" pitchFamily="18" charset="0"/>
              </a:rPr>
              <a:t>Establishing Compliance</a:t>
            </a:r>
          </a:p>
        </p:txBody>
      </p:sp>
      <p:pic>
        <p:nvPicPr>
          <p:cNvPr id="21" name="Graphic 20" descr="Typewriter outline">
            <a:extLst>
              <a:ext uri="{FF2B5EF4-FFF2-40B4-BE49-F238E27FC236}">
                <a16:creationId xmlns:a16="http://schemas.microsoft.com/office/drawing/2014/main" id="{754D8620-2B27-08FB-80BF-1803082D62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9546" y="2804708"/>
            <a:ext cx="1248581" cy="1248581"/>
          </a:xfrm>
          <a:prstGeom prst="rect">
            <a:avLst/>
          </a:prstGeom>
        </p:spPr>
      </p:pic>
      <p:sp>
        <p:nvSpPr>
          <p:cNvPr id="22" name="TextBox 21">
            <a:extLst>
              <a:ext uri="{FF2B5EF4-FFF2-40B4-BE49-F238E27FC236}">
                <a16:creationId xmlns:a16="http://schemas.microsoft.com/office/drawing/2014/main" id="{9A4F570C-205A-8DBE-E685-987D1103C8DB}"/>
              </a:ext>
            </a:extLst>
          </p:cNvPr>
          <p:cNvSpPr txBox="1"/>
          <p:nvPr/>
        </p:nvSpPr>
        <p:spPr>
          <a:xfrm>
            <a:off x="981912" y="4085156"/>
            <a:ext cx="1703847" cy="707886"/>
          </a:xfrm>
          <a:prstGeom prst="rect">
            <a:avLst/>
          </a:prstGeom>
          <a:noFill/>
        </p:spPr>
        <p:txBody>
          <a:bodyPr wrap="square" rtlCol="0">
            <a:spAutoFit/>
          </a:bodyPr>
          <a:lstStyle/>
          <a:p>
            <a:pPr algn="ctr" defTabSz="859536">
              <a:spcAft>
                <a:spcPts val="600"/>
              </a:spcAft>
            </a:pPr>
            <a:r>
              <a:rPr lang="en-US" sz="2000" kern="1200" dirty="0">
                <a:solidFill>
                  <a:schemeClr val="tx1"/>
                </a:solidFill>
                <a:latin typeface="Georgia" panose="02040502050405020303" pitchFamily="18" charset="0"/>
              </a:rPr>
              <a:t>Accepted manuscript</a:t>
            </a:r>
            <a:endParaRPr lang="en-US" sz="2400" dirty="0">
              <a:latin typeface="Georgia" panose="02040502050405020303" pitchFamily="18" charset="0"/>
            </a:endParaRPr>
          </a:p>
        </p:txBody>
      </p:sp>
      <p:pic>
        <p:nvPicPr>
          <p:cNvPr id="27" name="Graphic 26" descr="Arrow Right with solid fill">
            <a:extLst>
              <a:ext uri="{FF2B5EF4-FFF2-40B4-BE49-F238E27FC236}">
                <a16:creationId xmlns:a16="http://schemas.microsoft.com/office/drawing/2014/main" id="{B21044FD-1385-D5E2-8E42-6128292549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7674" y="2488271"/>
            <a:ext cx="861296" cy="861296"/>
          </a:xfrm>
          <a:prstGeom prst="rect">
            <a:avLst/>
          </a:prstGeom>
        </p:spPr>
      </p:pic>
      <p:pic>
        <p:nvPicPr>
          <p:cNvPr id="28" name="Graphic 27" descr="Arrow Right with solid fill">
            <a:extLst>
              <a:ext uri="{FF2B5EF4-FFF2-40B4-BE49-F238E27FC236}">
                <a16:creationId xmlns:a16="http://schemas.microsoft.com/office/drawing/2014/main" id="{41EB3C1B-F4E5-87AF-B3F3-8EA3CBCF5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7489" y="4086074"/>
            <a:ext cx="861296" cy="861296"/>
          </a:xfrm>
          <a:prstGeom prst="rect">
            <a:avLst/>
          </a:prstGeom>
        </p:spPr>
      </p:pic>
      <p:sp>
        <p:nvSpPr>
          <p:cNvPr id="29" name="TextBox 28">
            <a:extLst>
              <a:ext uri="{FF2B5EF4-FFF2-40B4-BE49-F238E27FC236}">
                <a16:creationId xmlns:a16="http://schemas.microsoft.com/office/drawing/2014/main" id="{0136B929-C0CD-277B-9850-0B9ED5D016A5}"/>
              </a:ext>
            </a:extLst>
          </p:cNvPr>
          <p:cNvSpPr txBox="1"/>
          <p:nvPr/>
        </p:nvSpPr>
        <p:spPr>
          <a:xfrm>
            <a:off x="2887579" y="3183028"/>
            <a:ext cx="2261165" cy="707886"/>
          </a:xfrm>
          <a:prstGeom prst="rect">
            <a:avLst/>
          </a:prstGeom>
          <a:noFill/>
        </p:spPr>
        <p:txBody>
          <a:bodyPr wrap="square" rtlCol="0">
            <a:spAutoFit/>
          </a:bodyPr>
          <a:lstStyle/>
          <a:p>
            <a:pPr algn="ctr" defTabSz="859536">
              <a:spcAft>
                <a:spcPts val="600"/>
              </a:spcAft>
            </a:pPr>
            <a:r>
              <a:rPr lang="en-US" sz="2000" kern="1200" dirty="0">
                <a:solidFill>
                  <a:schemeClr val="tx1"/>
                </a:solidFill>
                <a:latin typeface="Georgia" panose="02040502050405020303" pitchFamily="18" charset="0"/>
              </a:rPr>
              <a:t>Journal/Publisher deposits</a:t>
            </a:r>
            <a:endParaRPr lang="en-US" sz="2400" dirty="0">
              <a:latin typeface="Georgia" panose="02040502050405020303" pitchFamily="18" charset="0"/>
            </a:endParaRPr>
          </a:p>
        </p:txBody>
      </p:sp>
      <p:sp>
        <p:nvSpPr>
          <p:cNvPr id="31" name="TextBox 30">
            <a:extLst>
              <a:ext uri="{FF2B5EF4-FFF2-40B4-BE49-F238E27FC236}">
                <a16:creationId xmlns:a16="http://schemas.microsoft.com/office/drawing/2014/main" id="{1094EEC0-CE75-219B-A9C8-B0C5241323D8}"/>
              </a:ext>
            </a:extLst>
          </p:cNvPr>
          <p:cNvSpPr txBox="1"/>
          <p:nvPr/>
        </p:nvSpPr>
        <p:spPr>
          <a:xfrm>
            <a:off x="3240495" y="4665169"/>
            <a:ext cx="1703847" cy="707886"/>
          </a:xfrm>
          <a:prstGeom prst="rect">
            <a:avLst/>
          </a:prstGeom>
          <a:noFill/>
        </p:spPr>
        <p:txBody>
          <a:bodyPr wrap="square" rtlCol="0">
            <a:spAutoFit/>
          </a:bodyPr>
          <a:lstStyle/>
          <a:p>
            <a:pPr algn="ctr" defTabSz="859536">
              <a:spcAft>
                <a:spcPts val="600"/>
              </a:spcAft>
            </a:pPr>
            <a:r>
              <a:rPr lang="en-US" sz="2000" kern="1200" dirty="0">
                <a:solidFill>
                  <a:schemeClr val="tx1"/>
                </a:solidFill>
                <a:latin typeface="Georgia" panose="02040502050405020303" pitchFamily="18" charset="0"/>
              </a:rPr>
              <a:t>Authors or PI’s deposit</a:t>
            </a:r>
            <a:endParaRPr lang="en-US" sz="2400" dirty="0">
              <a:latin typeface="Georgia" panose="02040502050405020303" pitchFamily="18" charset="0"/>
            </a:endParaRPr>
          </a:p>
        </p:txBody>
      </p:sp>
      <p:sp>
        <p:nvSpPr>
          <p:cNvPr id="32" name="TextBox 31">
            <a:extLst>
              <a:ext uri="{FF2B5EF4-FFF2-40B4-BE49-F238E27FC236}">
                <a16:creationId xmlns:a16="http://schemas.microsoft.com/office/drawing/2014/main" id="{FBF5FB0F-3DF9-BDC6-6028-1BBEACF65FA8}"/>
              </a:ext>
            </a:extLst>
          </p:cNvPr>
          <p:cNvSpPr txBox="1"/>
          <p:nvPr/>
        </p:nvSpPr>
        <p:spPr>
          <a:xfrm>
            <a:off x="5244076" y="2967294"/>
            <a:ext cx="1703847" cy="1847237"/>
          </a:xfrm>
          <a:prstGeom prst="rect">
            <a:avLst/>
          </a:prstGeom>
          <a:noFill/>
        </p:spPr>
        <p:txBody>
          <a:bodyPr wrap="square" rtlCol="0">
            <a:spAutoFit/>
          </a:bodyPr>
          <a:lstStyle/>
          <a:p>
            <a:pPr algn="ctr" defTabSz="859536">
              <a:spcAft>
                <a:spcPts val="600"/>
              </a:spcAft>
            </a:pPr>
            <a:r>
              <a:rPr lang="en-US" sz="3008" kern="1200" dirty="0">
                <a:solidFill>
                  <a:schemeClr val="tx1"/>
                </a:solidFill>
                <a:latin typeface="Georgia" panose="02040502050405020303" pitchFamily="18" charset="0"/>
              </a:rPr>
              <a:t>NIHMS/PubMed Central</a:t>
            </a:r>
          </a:p>
          <a:p>
            <a:pPr algn="ctr" defTabSz="859536">
              <a:spcAft>
                <a:spcPts val="600"/>
              </a:spcAft>
            </a:pPr>
            <a:r>
              <a:rPr lang="en-US" sz="1880" kern="1200" dirty="0">
                <a:solidFill>
                  <a:schemeClr val="tx1"/>
                </a:solidFill>
                <a:latin typeface="Georgia" panose="02040502050405020303" pitchFamily="18" charset="0"/>
              </a:rPr>
              <a:t>(PMCID)</a:t>
            </a:r>
            <a:endParaRPr lang="en-US" sz="1400" dirty="0">
              <a:latin typeface="Georgia" panose="02040502050405020303" pitchFamily="18" charset="0"/>
            </a:endParaRPr>
          </a:p>
        </p:txBody>
      </p:sp>
      <p:pic>
        <p:nvPicPr>
          <p:cNvPr id="33" name="Graphic 32" descr="Arrow Right with solid fill">
            <a:extLst>
              <a:ext uri="{FF2B5EF4-FFF2-40B4-BE49-F238E27FC236}">
                <a16:creationId xmlns:a16="http://schemas.microsoft.com/office/drawing/2014/main" id="{3A968138-C3C5-6551-9B17-2E9ECBC2F3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4959" y="3460265"/>
            <a:ext cx="861296" cy="861296"/>
          </a:xfrm>
          <a:prstGeom prst="rect">
            <a:avLst/>
          </a:prstGeom>
        </p:spPr>
      </p:pic>
      <p:sp>
        <p:nvSpPr>
          <p:cNvPr id="34" name="TextBox 33">
            <a:extLst>
              <a:ext uri="{FF2B5EF4-FFF2-40B4-BE49-F238E27FC236}">
                <a16:creationId xmlns:a16="http://schemas.microsoft.com/office/drawing/2014/main" id="{6345AFBA-E7F8-A2F4-144C-9CE2AD94E270}"/>
              </a:ext>
            </a:extLst>
          </p:cNvPr>
          <p:cNvSpPr txBox="1"/>
          <p:nvPr/>
        </p:nvSpPr>
        <p:spPr>
          <a:xfrm>
            <a:off x="8381575" y="3275360"/>
            <a:ext cx="2941433" cy="1169551"/>
          </a:xfrm>
          <a:prstGeom prst="rect">
            <a:avLst/>
          </a:prstGeom>
          <a:noFill/>
        </p:spPr>
        <p:txBody>
          <a:bodyPr wrap="square" rtlCol="0">
            <a:spAutoFit/>
          </a:bodyPr>
          <a:lstStyle/>
          <a:p>
            <a:pPr algn="ctr" defTabSz="859536">
              <a:spcAft>
                <a:spcPts val="600"/>
              </a:spcAft>
            </a:pPr>
            <a:r>
              <a:rPr lang="en-US" sz="2000" kern="1200" dirty="0">
                <a:solidFill>
                  <a:schemeClr val="tx1"/>
                </a:solidFill>
                <a:latin typeface="Georgia" panose="02040502050405020303" pitchFamily="18" charset="0"/>
              </a:rPr>
              <a:t>PI My Bibliography</a:t>
            </a:r>
          </a:p>
          <a:p>
            <a:pPr algn="ctr" defTabSz="859536">
              <a:spcAft>
                <a:spcPts val="600"/>
              </a:spcAft>
            </a:pPr>
            <a:r>
              <a:rPr lang="en-US" sz="2000" kern="1200" dirty="0">
                <a:solidFill>
                  <a:schemeClr val="tx1"/>
                </a:solidFill>
                <a:latin typeface="Gill Sans MT" panose="020B0502020104020203" pitchFamily="34" charset="77"/>
              </a:rPr>
              <a:t>+</a:t>
            </a:r>
          </a:p>
          <a:p>
            <a:pPr algn="ctr" defTabSz="859536">
              <a:spcAft>
                <a:spcPts val="600"/>
              </a:spcAft>
            </a:pPr>
            <a:r>
              <a:rPr lang="en-US" sz="2000" kern="1200" dirty="0">
                <a:solidFill>
                  <a:schemeClr val="tx1"/>
                </a:solidFill>
                <a:latin typeface="Georgia" panose="02040502050405020303" pitchFamily="18" charset="0"/>
              </a:rPr>
              <a:t>RPPR (progress report)</a:t>
            </a:r>
            <a:endParaRPr lang="en-US" sz="2000" dirty="0">
              <a:latin typeface="Georgia" panose="02040502050405020303" pitchFamily="18" charset="0"/>
            </a:endParaRPr>
          </a:p>
        </p:txBody>
      </p:sp>
      <p:sp>
        <p:nvSpPr>
          <p:cNvPr id="4" name="TextBox 3">
            <a:extLst>
              <a:ext uri="{FF2B5EF4-FFF2-40B4-BE49-F238E27FC236}">
                <a16:creationId xmlns:a16="http://schemas.microsoft.com/office/drawing/2014/main" id="{30ECBE0E-079B-52B1-3DFC-9D58AAA6D3E5}"/>
              </a:ext>
            </a:extLst>
          </p:cNvPr>
          <p:cNvSpPr txBox="1"/>
          <p:nvPr/>
        </p:nvSpPr>
        <p:spPr>
          <a:xfrm>
            <a:off x="8136255" y="6062926"/>
            <a:ext cx="3017122" cy="338554"/>
          </a:xfrm>
          <a:prstGeom prst="rect">
            <a:avLst/>
          </a:prstGeom>
          <a:solidFill>
            <a:schemeClr val="bg1">
              <a:lumMod val="95000"/>
            </a:schemeClr>
          </a:solidFill>
          <a:ln w="3175">
            <a:solidFill>
              <a:schemeClr val="accent1"/>
            </a:solidFill>
          </a:ln>
        </p:spPr>
        <p:txBody>
          <a:bodyPr wrap="square" rtlCol="0">
            <a:spAutoFit/>
          </a:bodyPr>
          <a:lstStyle/>
          <a:p>
            <a:pPr algn="ctr" defTabSz="859536">
              <a:spcAft>
                <a:spcPts val="600"/>
              </a:spcAft>
            </a:pPr>
            <a:r>
              <a:rPr lang="en-US" sz="1600" dirty="0">
                <a:latin typeface="Georgia" panose="02040502050405020303" pitchFamily="18" charset="0"/>
              </a:rPr>
              <a:t>Presenting Compliance</a:t>
            </a:r>
          </a:p>
        </p:txBody>
      </p:sp>
    </p:spTree>
    <p:extLst>
      <p:ext uri="{BB962C8B-B14F-4D97-AF65-F5344CB8AC3E}">
        <p14:creationId xmlns:p14="http://schemas.microsoft.com/office/powerpoint/2010/main" val="58686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915A2F-D3B6-E545-9E79-4617A78ABBFF}"/>
              </a:ext>
            </a:extLst>
          </p:cNvPr>
          <p:cNvSpPr>
            <a:spLocks noGrp="1"/>
          </p:cNvSpPr>
          <p:nvPr>
            <p:ph type="title"/>
          </p:nvPr>
        </p:nvSpPr>
        <p:spPr>
          <a:xfrm>
            <a:off x="1063823" y="457558"/>
            <a:ext cx="10058400" cy="1138904"/>
          </a:xfrm>
        </p:spPr>
        <p:txBody>
          <a:bodyPr>
            <a:normAutofit/>
          </a:bodyPr>
          <a:lstStyle/>
          <a:p>
            <a:pPr algn="ctr"/>
            <a:r>
              <a:rPr lang="en-US" sz="4000" dirty="0">
                <a:latin typeface="Georgia" panose="02040502050405020303" pitchFamily="18" charset="0"/>
                <a:cs typeface="Arial" panose="020B0604020202020204" pitchFamily="34" charset="0"/>
              </a:rPr>
              <a:t>NIH Public Access Terminology</a:t>
            </a:r>
          </a:p>
        </p:txBody>
      </p:sp>
      <p:sp>
        <p:nvSpPr>
          <p:cNvPr id="7" name="Content Placeholder 2">
            <a:extLst>
              <a:ext uri="{FF2B5EF4-FFF2-40B4-BE49-F238E27FC236}">
                <a16:creationId xmlns:a16="http://schemas.microsoft.com/office/drawing/2014/main" id="{194AC831-5F2B-4F49-9A9D-FE4584487FBD}"/>
              </a:ext>
            </a:extLst>
          </p:cNvPr>
          <p:cNvSpPr txBox="1">
            <a:spLocks noGrp="1"/>
          </p:cNvSpPr>
          <p:nvPr>
            <p:ph sz="half" idx="1"/>
          </p:nvPr>
        </p:nvSpPr>
        <p:spPr>
          <a:xfrm>
            <a:off x="706093" y="1700942"/>
            <a:ext cx="4714702" cy="483920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Font typeface="Arial" panose="020B0604020202020204" pitchFamily="34" charset="0"/>
              <a:buNone/>
            </a:pPr>
            <a:endParaRPr lang="en-US" sz="1500" dirty="0">
              <a:solidFill>
                <a:schemeClr val="accent1"/>
              </a:solidFill>
              <a:latin typeface="Arial" panose="020B0604020202020204" pitchFamily="34" charset="0"/>
              <a:cs typeface="Arial" panose="020B0604020202020204" pitchFamily="34" charset="0"/>
            </a:endParaRPr>
          </a:p>
          <a:p>
            <a:pPr marL="0" indent="0">
              <a:lnSpc>
                <a:spcPct val="110000"/>
              </a:lnSpc>
              <a:spcBef>
                <a:spcPts val="0"/>
              </a:spcBef>
              <a:spcAft>
                <a:spcPts val="1200"/>
              </a:spcAft>
              <a:buFont typeface="Arial" panose="020B0604020202020204" pitchFamily="34" charset="0"/>
              <a:buNone/>
            </a:pPr>
            <a:r>
              <a:rPr lang="en-US" sz="7200" dirty="0">
                <a:solidFill>
                  <a:schemeClr val="bg1">
                    <a:lumMod val="50000"/>
                  </a:schemeClr>
                </a:solidFill>
                <a:latin typeface="Georgia" panose="02040502050405020303" pitchFamily="18" charset="0"/>
                <a:cs typeface="Arial" panose="020B0604020202020204" pitchFamily="34" charset="0"/>
              </a:rPr>
              <a:t>PubMed</a:t>
            </a:r>
          </a:p>
          <a:p>
            <a:pPr marL="0" indent="0">
              <a:lnSpc>
                <a:spcPct val="110000"/>
              </a:lnSpc>
              <a:spcBef>
                <a:spcPts val="0"/>
              </a:spcBef>
              <a:spcAft>
                <a:spcPts val="1200"/>
              </a:spcAft>
              <a:buFont typeface="Arial" panose="020B0604020202020204" pitchFamily="34" charset="0"/>
              <a:buNone/>
            </a:pPr>
            <a:r>
              <a:rPr lang="en-US" sz="7200" dirty="0">
                <a:latin typeface="Georgia" panose="02040502050405020303" pitchFamily="18" charset="0"/>
                <a:cs typeface="Arial" panose="020B0604020202020204" pitchFamily="34" charset="0"/>
              </a:rPr>
              <a:t>Repository where citations are often deposited by journals. PubMed inclusion by itself does not constitute compliance.</a:t>
            </a:r>
            <a:endParaRPr lang="en-US" sz="7200" dirty="0">
              <a:solidFill>
                <a:schemeClr val="accent1"/>
              </a:solidFill>
              <a:latin typeface="Georgia" panose="02040502050405020303" pitchFamily="18" charset="0"/>
              <a:cs typeface="Arial" panose="020B0604020202020204" pitchFamily="34" charset="0"/>
            </a:endParaRPr>
          </a:p>
          <a:p>
            <a:pPr marL="0" indent="0">
              <a:lnSpc>
                <a:spcPct val="110000"/>
              </a:lnSpc>
              <a:spcBef>
                <a:spcPts val="0"/>
              </a:spcBef>
              <a:spcAft>
                <a:spcPts val="1200"/>
              </a:spcAft>
              <a:buFont typeface="Arial" panose="020B0604020202020204" pitchFamily="34" charset="0"/>
              <a:buNone/>
            </a:pPr>
            <a:r>
              <a:rPr lang="en-US" sz="7200" dirty="0">
                <a:solidFill>
                  <a:schemeClr val="bg1">
                    <a:lumMod val="50000"/>
                  </a:schemeClr>
                </a:solidFill>
                <a:latin typeface="Georgia" panose="02040502050405020303" pitchFamily="18" charset="0"/>
                <a:cs typeface="Arial" panose="020B0604020202020204" pitchFamily="34" charset="0"/>
              </a:rPr>
              <a:t>NIH Manuscript Submission System (NIHMS)</a:t>
            </a:r>
          </a:p>
          <a:p>
            <a:pPr marL="0" indent="0">
              <a:lnSpc>
                <a:spcPct val="110000"/>
              </a:lnSpc>
              <a:spcBef>
                <a:spcPts val="0"/>
              </a:spcBef>
              <a:spcAft>
                <a:spcPts val="1200"/>
              </a:spcAft>
              <a:buFont typeface="Arial" panose="020B0604020202020204" pitchFamily="34" charset="0"/>
              <a:buNone/>
            </a:pPr>
            <a:r>
              <a:rPr lang="en-US" sz="7200" dirty="0">
                <a:latin typeface="Georgia" panose="02040502050405020303" pitchFamily="18" charset="0"/>
                <a:cs typeface="Arial" panose="020B0604020202020204" pitchFamily="34" charset="0"/>
              </a:rPr>
              <a:t>Submission portal where papers are reviewed and reformatted for deposit in PMC. Can be used by authors, PI’s or third-parties.</a:t>
            </a:r>
            <a:endParaRPr lang="en-US" sz="7200" dirty="0">
              <a:solidFill>
                <a:schemeClr val="accent1"/>
              </a:solidFill>
              <a:latin typeface="Georgia" panose="02040502050405020303" pitchFamily="18" charset="0"/>
              <a:cs typeface="Arial" panose="020B0604020202020204" pitchFamily="34" charset="0"/>
            </a:endParaRPr>
          </a:p>
          <a:p>
            <a:pPr marL="0" indent="0">
              <a:lnSpc>
                <a:spcPct val="110000"/>
              </a:lnSpc>
              <a:spcBef>
                <a:spcPts val="0"/>
              </a:spcBef>
              <a:spcAft>
                <a:spcPts val="1200"/>
              </a:spcAft>
              <a:buFont typeface="Arial" panose="020B0604020202020204" pitchFamily="34" charset="0"/>
              <a:buNone/>
            </a:pPr>
            <a:r>
              <a:rPr lang="en-US" sz="7200" dirty="0">
                <a:solidFill>
                  <a:schemeClr val="bg1">
                    <a:lumMod val="50000"/>
                  </a:schemeClr>
                </a:solidFill>
                <a:latin typeface="Georgia" panose="02040502050405020303" pitchFamily="18" charset="0"/>
                <a:cs typeface="Arial" panose="020B0604020202020204" pitchFamily="34" charset="0"/>
              </a:rPr>
              <a:t>PubMed Central (PMC)</a:t>
            </a:r>
          </a:p>
          <a:p>
            <a:pPr marL="0" indent="0">
              <a:lnSpc>
                <a:spcPct val="110000"/>
              </a:lnSpc>
              <a:spcBef>
                <a:spcPts val="0"/>
              </a:spcBef>
              <a:spcAft>
                <a:spcPts val="1200"/>
              </a:spcAft>
              <a:buFont typeface="Arial" panose="020B0604020202020204" pitchFamily="34" charset="0"/>
              <a:buNone/>
            </a:pPr>
            <a:r>
              <a:rPr lang="en-US" sz="7200" dirty="0">
                <a:latin typeface="Georgia" panose="02040502050405020303" pitchFamily="18" charset="0"/>
                <a:cs typeface="Arial" panose="020B0604020202020204" pitchFamily="34" charset="0"/>
              </a:rPr>
              <a:t>Full-text repository where peer-reviewed papers derived from NIH awards are deposited.</a:t>
            </a:r>
          </a:p>
        </p:txBody>
      </p:sp>
      <p:sp>
        <p:nvSpPr>
          <p:cNvPr id="6" name="Content Placeholder 5">
            <a:extLst>
              <a:ext uri="{FF2B5EF4-FFF2-40B4-BE49-F238E27FC236}">
                <a16:creationId xmlns:a16="http://schemas.microsoft.com/office/drawing/2014/main" id="{56C6795B-C4D5-B54B-BEDA-A2F997326182}"/>
              </a:ext>
            </a:extLst>
          </p:cNvPr>
          <p:cNvSpPr>
            <a:spLocks noGrp="1"/>
          </p:cNvSpPr>
          <p:nvPr>
            <p:ph sz="half" idx="2"/>
          </p:nvPr>
        </p:nvSpPr>
        <p:spPr>
          <a:xfrm>
            <a:off x="7378848" y="1842591"/>
            <a:ext cx="4458029" cy="4839206"/>
          </a:xfrm>
        </p:spPr>
        <p:txBody>
          <a:bodyPr>
            <a:normAutofit fontScale="25000" lnSpcReduction="20000"/>
          </a:bodyPr>
          <a:lstStyle/>
          <a:p>
            <a:pPr marL="0" indent="0">
              <a:lnSpc>
                <a:spcPct val="110000"/>
              </a:lnSpc>
              <a:spcBef>
                <a:spcPts val="0"/>
              </a:spcBef>
              <a:spcAft>
                <a:spcPts val="1200"/>
              </a:spcAft>
              <a:buNone/>
            </a:pPr>
            <a:endParaRPr lang="en-US" sz="1000" dirty="0">
              <a:solidFill>
                <a:schemeClr val="accent1"/>
              </a:solidFill>
              <a:latin typeface="Arial" panose="020B0604020202020204" pitchFamily="34" charset="0"/>
              <a:cs typeface="Arial" panose="020B0604020202020204" pitchFamily="34" charset="0"/>
            </a:endParaRPr>
          </a:p>
          <a:p>
            <a:pPr marL="0" indent="0">
              <a:lnSpc>
                <a:spcPct val="110000"/>
              </a:lnSpc>
              <a:spcBef>
                <a:spcPts val="0"/>
              </a:spcBef>
              <a:spcAft>
                <a:spcPts val="1200"/>
              </a:spcAft>
              <a:buNone/>
            </a:pPr>
            <a:r>
              <a:rPr lang="en-US" sz="7200" dirty="0">
                <a:solidFill>
                  <a:schemeClr val="bg1">
                    <a:lumMod val="50000"/>
                  </a:schemeClr>
                </a:solidFill>
                <a:latin typeface="Georgia" panose="02040502050405020303" pitchFamily="18" charset="0"/>
                <a:cs typeface="Arial" panose="020B0604020202020204" pitchFamily="34" charset="0"/>
              </a:rPr>
              <a:t>PMID</a:t>
            </a:r>
          </a:p>
          <a:p>
            <a:pPr marL="0" indent="0">
              <a:lnSpc>
                <a:spcPct val="110000"/>
              </a:lnSpc>
              <a:spcBef>
                <a:spcPts val="0"/>
              </a:spcBef>
              <a:spcAft>
                <a:spcPts val="1200"/>
              </a:spcAft>
              <a:buNone/>
            </a:pPr>
            <a:r>
              <a:rPr lang="en-US" sz="7200" dirty="0">
                <a:latin typeface="Georgia" panose="02040502050405020303" pitchFamily="18" charset="0"/>
                <a:cs typeface="Arial" panose="020B0604020202020204" pitchFamily="34" charset="0"/>
              </a:rPr>
              <a:t>ID number given to citations added to PubMed.</a:t>
            </a:r>
          </a:p>
          <a:p>
            <a:pPr marL="0" indent="0">
              <a:lnSpc>
                <a:spcPct val="110000"/>
              </a:lnSpc>
              <a:spcBef>
                <a:spcPts val="0"/>
              </a:spcBef>
              <a:spcAft>
                <a:spcPts val="1200"/>
              </a:spcAft>
              <a:buNone/>
            </a:pPr>
            <a:endParaRPr lang="en-US" sz="7200" dirty="0">
              <a:solidFill>
                <a:schemeClr val="accent1"/>
              </a:solidFill>
              <a:latin typeface="Georgia" panose="02040502050405020303" pitchFamily="18" charset="0"/>
              <a:cs typeface="Arial" panose="020B0604020202020204" pitchFamily="34" charset="0"/>
            </a:endParaRPr>
          </a:p>
          <a:p>
            <a:pPr marL="0" indent="0">
              <a:lnSpc>
                <a:spcPct val="110000"/>
              </a:lnSpc>
              <a:spcBef>
                <a:spcPts val="0"/>
              </a:spcBef>
              <a:spcAft>
                <a:spcPts val="1200"/>
              </a:spcAft>
              <a:buNone/>
            </a:pPr>
            <a:r>
              <a:rPr lang="en-US" sz="7200" dirty="0">
                <a:solidFill>
                  <a:schemeClr val="bg1">
                    <a:lumMod val="50000"/>
                  </a:schemeClr>
                </a:solidFill>
                <a:latin typeface="Georgia" panose="02040502050405020303" pitchFamily="18" charset="0"/>
                <a:cs typeface="Arial" panose="020B0604020202020204" pitchFamily="34" charset="0"/>
              </a:rPr>
              <a:t>NIHMSID</a:t>
            </a:r>
          </a:p>
          <a:p>
            <a:pPr marL="0" indent="0">
              <a:lnSpc>
                <a:spcPct val="110000"/>
              </a:lnSpc>
              <a:spcBef>
                <a:spcPts val="0"/>
              </a:spcBef>
              <a:spcAft>
                <a:spcPts val="1200"/>
              </a:spcAft>
              <a:buNone/>
            </a:pPr>
            <a:r>
              <a:rPr lang="en-US" sz="7200" dirty="0">
                <a:latin typeface="Georgia" panose="02040502050405020303" pitchFamily="18" charset="0"/>
                <a:cs typeface="Arial" panose="020B0604020202020204" pitchFamily="34" charset="0"/>
              </a:rPr>
              <a:t>ID number given to papers submitted to the NIHMS.</a:t>
            </a:r>
            <a:endParaRPr lang="en-US" sz="7200" b="1" dirty="0">
              <a:latin typeface="Georgia" panose="02040502050405020303" pitchFamily="18" charset="0"/>
              <a:cs typeface="Arial" panose="020B0604020202020204" pitchFamily="34" charset="0"/>
            </a:endParaRPr>
          </a:p>
          <a:p>
            <a:pPr marL="0" indent="0">
              <a:lnSpc>
                <a:spcPct val="110000"/>
              </a:lnSpc>
              <a:spcBef>
                <a:spcPts val="0"/>
              </a:spcBef>
              <a:spcAft>
                <a:spcPts val="1200"/>
              </a:spcAft>
              <a:buNone/>
            </a:pPr>
            <a:endParaRPr lang="en-US" sz="7200" dirty="0">
              <a:solidFill>
                <a:schemeClr val="accent1"/>
              </a:solidFill>
              <a:latin typeface="Georgia" panose="02040502050405020303" pitchFamily="18" charset="0"/>
              <a:cs typeface="Arial" panose="020B0604020202020204" pitchFamily="34" charset="0"/>
            </a:endParaRPr>
          </a:p>
          <a:p>
            <a:pPr marL="0" indent="0">
              <a:lnSpc>
                <a:spcPct val="110000"/>
              </a:lnSpc>
              <a:spcBef>
                <a:spcPts val="0"/>
              </a:spcBef>
              <a:spcAft>
                <a:spcPts val="1200"/>
              </a:spcAft>
              <a:buNone/>
            </a:pPr>
            <a:r>
              <a:rPr lang="en-US" sz="7200" dirty="0">
                <a:solidFill>
                  <a:schemeClr val="bg1">
                    <a:lumMod val="50000"/>
                  </a:schemeClr>
                </a:solidFill>
                <a:latin typeface="Georgia" panose="02040502050405020303" pitchFamily="18" charset="0"/>
                <a:cs typeface="Arial" panose="020B0604020202020204" pitchFamily="34" charset="0"/>
              </a:rPr>
              <a:t>PMCID</a:t>
            </a:r>
          </a:p>
          <a:p>
            <a:pPr marL="0" indent="0">
              <a:lnSpc>
                <a:spcPct val="110000"/>
              </a:lnSpc>
              <a:spcBef>
                <a:spcPts val="0"/>
              </a:spcBef>
              <a:spcAft>
                <a:spcPts val="1200"/>
              </a:spcAft>
              <a:buNone/>
            </a:pPr>
            <a:r>
              <a:rPr lang="en-US" sz="7200" dirty="0">
                <a:latin typeface="Georgia" panose="02040502050405020303" pitchFamily="18" charset="0"/>
                <a:cs typeface="Arial" panose="020B0604020202020204" pitchFamily="34" charset="0"/>
              </a:rPr>
              <a:t>ID number given to article on upload to PMC. </a:t>
            </a:r>
            <a:r>
              <a:rPr lang="en-US" sz="7200" b="1" dirty="0">
                <a:latin typeface="Georgia" panose="02040502050405020303" pitchFamily="18" charset="0"/>
                <a:cs typeface="Arial" panose="020B0604020202020204" pitchFamily="34" charset="0"/>
              </a:rPr>
              <a:t>Indicates compliance with the requirement.</a:t>
            </a:r>
          </a:p>
          <a:p>
            <a:endParaRPr lang="en-US" dirty="0"/>
          </a:p>
        </p:txBody>
      </p:sp>
      <p:sp>
        <p:nvSpPr>
          <p:cNvPr id="8" name="TextBox 7">
            <a:extLst>
              <a:ext uri="{FF2B5EF4-FFF2-40B4-BE49-F238E27FC236}">
                <a16:creationId xmlns:a16="http://schemas.microsoft.com/office/drawing/2014/main" id="{D6455CC3-7D67-9E4C-AA62-C08A3062A8B8}"/>
              </a:ext>
            </a:extLst>
          </p:cNvPr>
          <p:cNvSpPr txBox="1"/>
          <p:nvPr/>
        </p:nvSpPr>
        <p:spPr>
          <a:xfrm>
            <a:off x="5754469" y="2023661"/>
            <a:ext cx="677108" cy="4193768"/>
          </a:xfrm>
          <a:prstGeom prst="rect">
            <a:avLst/>
          </a:prstGeom>
          <a:solidFill>
            <a:schemeClr val="bg1">
              <a:lumMod val="50000"/>
            </a:schemeClr>
          </a:solidFill>
          <a:ln>
            <a:noFill/>
          </a:ln>
        </p:spPr>
        <p:txBody>
          <a:bodyPr vert="vert270" wrap="square" rtlCol="0" anchor="ctr">
            <a:spAutoFit/>
          </a:bodyPr>
          <a:lstStyle/>
          <a:p>
            <a:pPr algn="ctr"/>
            <a:r>
              <a:rPr lang="en-US" sz="3200" dirty="0">
                <a:solidFill>
                  <a:schemeClr val="bg1"/>
                </a:solidFill>
                <a:latin typeface="Georgia" panose="02040502050405020303" pitchFamily="18" charset="0"/>
                <a:cs typeface="Arial" panose="020B0604020202020204" pitchFamily="34" charset="0"/>
              </a:rPr>
              <a:t>Represented by</a:t>
            </a:r>
          </a:p>
        </p:txBody>
      </p:sp>
      <p:sp>
        <p:nvSpPr>
          <p:cNvPr id="9" name="Right Arrow 8">
            <a:extLst>
              <a:ext uri="{FF2B5EF4-FFF2-40B4-BE49-F238E27FC236}">
                <a16:creationId xmlns:a16="http://schemas.microsoft.com/office/drawing/2014/main" id="{EFDD4C36-480D-E343-B755-9D61E757594D}"/>
              </a:ext>
            </a:extLst>
          </p:cNvPr>
          <p:cNvSpPr/>
          <p:nvPr/>
        </p:nvSpPr>
        <p:spPr>
          <a:xfrm>
            <a:off x="6421818" y="2393518"/>
            <a:ext cx="588579" cy="72521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70813CFB-4887-4D4C-B692-FFC363153BD5}"/>
              </a:ext>
            </a:extLst>
          </p:cNvPr>
          <p:cNvSpPr/>
          <p:nvPr/>
        </p:nvSpPr>
        <p:spPr>
          <a:xfrm>
            <a:off x="6421818" y="3628646"/>
            <a:ext cx="588579" cy="72521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95245C3C-E23F-D64C-AE95-9E8614292632}"/>
              </a:ext>
            </a:extLst>
          </p:cNvPr>
          <p:cNvSpPr/>
          <p:nvPr/>
        </p:nvSpPr>
        <p:spPr>
          <a:xfrm>
            <a:off x="6421818" y="5105776"/>
            <a:ext cx="588579" cy="72521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68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B04-4C75-9F3E-EA5B-AFFF52E09B7A}"/>
              </a:ext>
            </a:extLst>
          </p:cNvPr>
          <p:cNvSpPr>
            <a:spLocks noGrp="1"/>
          </p:cNvSpPr>
          <p:nvPr>
            <p:ph type="title"/>
          </p:nvPr>
        </p:nvSpPr>
        <p:spPr>
          <a:xfrm>
            <a:off x="838200" y="557188"/>
            <a:ext cx="10515600" cy="1133499"/>
          </a:xfrm>
        </p:spPr>
        <p:txBody>
          <a:bodyPr>
            <a:normAutofit/>
          </a:bodyPr>
          <a:lstStyle/>
          <a:p>
            <a:pPr algn="ctr"/>
            <a:r>
              <a:rPr lang="en-US" sz="4000" cap="none" dirty="0">
                <a:latin typeface="Georgia" panose="02040502050405020303" pitchFamily="18" charset="0"/>
                <a:ea typeface="Arial" charset="0"/>
                <a:cs typeface="Arial" panose="020B0604020202020204" pitchFamily="34" charset="0"/>
              </a:rPr>
              <a:t>NIH COMPLIANCE METHODS</a:t>
            </a:r>
            <a:endParaRPr lang="en-US" sz="4000" dirty="0">
              <a:latin typeface="Georgia" panose="02040502050405020303" pitchFamily="18" charset="0"/>
            </a:endParaRPr>
          </a:p>
        </p:txBody>
      </p:sp>
      <p:graphicFrame>
        <p:nvGraphicFramePr>
          <p:cNvPr id="5" name="Content Placeholder 2">
            <a:extLst>
              <a:ext uri="{FF2B5EF4-FFF2-40B4-BE49-F238E27FC236}">
                <a16:creationId xmlns:a16="http://schemas.microsoft.com/office/drawing/2014/main" id="{AC9091AD-4B10-AE09-B3D3-8B9FED6002BC}"/>
              </a:ext>
            </a:extLst>
          </p:cNvPr>
          <p:cNvGraphicFramePr>
            <a:graphicFrameLocks noGrp="1"/>
          </p:cNvGraphicFramePr>
          <p:nvPr>
            <p:ph idx="1"/>
            <p:extLst>
              <p:ext uri="{D42A27DB-BD31-4B8C-83A1-F6EECF244321}">
                <p14:modId xmlns:p14="http://schemas.microsoft.com/office/powerpoint/2010/main" val="3245010353"/>
              </p:ext>
            </p:extLst>
          </p:nvPr>
        </p:nvGraphicFramePr>
        <p:xfrm>
          <a:off x="838200" y="1828800"/>
          <a:ext cx="10515600" cy="424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06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a:xfrm>
            <a:off x="1524001" y="1122364"/>
            <a:ext cx="9144000" cy="2202728"/>
          </a:xfrm>
        </p:spPr>
        <p:txBody>
          <a:bodyPr>
            <a:normAutofit/>
          </a:bodyPr>
          <a:lstStyle/>
          <a:p>
            <a:r>
              <a:rPr lang="en-US" sz="4000" b="0" i="0" u="none" strike="noStrike" dirty="0">
                <a:solidFill>
                  <a:srgbClr val="212121"/>
                </a:solidFill>
                <a:effectLst/>
                <a:latin typeface="Georgia" panose="02040502050405020303" pitchFamily="18" charset="0"/>
              </a:rPr>
              <a:t>Perfect Publications: </a:t>
            </a:r>
            <a:r>
              <a:rPr lang="en-US" sz="4000" b="0" i="0" u="none" strike="noStrike" dirty="0">
                <a:solidFill>
                  <a:srgbClr val="C00000"/>
                </a:solidFill>
                <a:effectLst/>
                <a:latin typeface="Georgia" panose="02040502050405020303" pitchFamily="18" charset="0"/>
              </a:rPr>
              <a:t>BuckySubmit</a:t>
            </a:r>
            <a:r>
              <a:rPr lang="en-US" sz="4000" b="0" i="0" u="none" strike="noStrike" dirty="0">
                <a:solidFill>
                  <a:srgbClr val="212121"/>
                </a:solidFill>
                <a:effectLst/>
                <a:latin typeface="Georgia" panose="02040502050405020303" pitchFamily="18" charset="0"/>
              </a:rPr>
              <a:t>, Public Access Compliance &amp; </a:t>
            </a:r>
            <a:br>
              <a:rPr lang="en-US" sz="4000" b="0" i="0" u="none" strike="noStrike" dirty="0">
                <a:solidFill>
                  <a:srgbClr val="212121"/>
                </a:solidFill>
                <a:effectLst/>
                <a:latin typeface="Georgia" panose="02040502050405020303" pitchFamily="18" charset="0"/>
              </a:rPr>
            </a:br>
            <a:r>
              <a:rPr lang="en-US" sz="4000" b="0" i="0" u="none" strike="noStrike" dirty="0">
                <a:solidFill>
                  <a:srgbClr val="212121"/>
                </a:solidFill>
                <a:effectLst/>
                <a:latin typeface="Georgia" panose="02040502050405020303" pitchFamily="18" charset="0"/>
              </a:rPr>
              <a:t>Progress Reports</a:t>
            </a:r>
            <a:endParaRPr lang="en-US" sz="3200" b="1"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a:xfrm>
            <a:off x="1524000" y="3794919"/>
            <a:ext cx="9144000" cy="1655762"/>
          </a:xfrm>
        </p:spPr>
        <p:txBody>
          <a:bodyPr>
            <a:normAutofit/>
          </a:bodyPr>
          <a:lstStyle/>
          <a:p>
            <a:r>
              <a:rPr lang="en-US" sz="2000" dirty="0">
                <a:latin typeface="Georgia" panose="02040502050405020303" pitchFamily="18" charset="0"/>
              </a:rPr>
              <a:t>Ryan Schryver, Compliance Lead</a:t>
            </a:r>
          </a:p>
          <a:p>
            <a:r>
              <a:rPr lang="en-US" sz="2000" dirty="0">
                <a:latin typeface="Georgia" panose="02040502050405020303" pitchFamily="18" charset="0"/>
              </a:rPr>
              <a:t> Research Data, Public Access, and Digital Scholarship Services</a:t>
            </a:r>
          </a:p>
          <a:p>
            <a:r>
              <a:rPr lang="en-US" sz="2000" dirty="0">
                <a:latin typeface="Georgia" panose="02040502050405020303" pitchFamily="18" charset="0"/>
              </a:rPr>
              <a:t>UW-Madison Libraries</a:t>
            </a: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fld id="{6FF4E196-A010-480C-A078-61D4EF757EA8}" type="slidenum">
              <a:rPr lang="en-US" smtClean="0"/>
              <a:t>2</a:t>
            </a:fld>
            <a:endParaRPr lang="en-US"/>
          </a:p>
        </p:txBody>
      </p:sp>
    </p:spTree>
    <p:extLst>
      <p:ext uri="{BB962C8B-B14F-4D97-AF65-F5344CB8AC3E}">
        <p14:creationId xmlns:p14="http://schemas.microsoft.com/office/powerpoint/2010/main" val="23586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2526-752C-DA47-B007-F7337CD7A324}"/>
              </a:ext>
            </a:extLst>
          </p:cNvPr>
          <p:cNvSpPr>
            <a:spLocks noGrp="1"/>
          </p:cNvSpPr>
          <p:nvPr>
            <p:ph type="title"/>
          </p:nvPr>
        </p:nvSpPr>
        <p:spPr>
          <a:xfrm>
            <a:off x="783565" y="394635"/>
            <a:ext cx="10535744" cy="1116637"/>
          </a:xfrm>
        </p:spPr>
        <p:txBody>
          <a:bodyPr>
            <a:noAutofit/>
          </a:bodyPr>
          <a:lstStyle/>
          <a:p>
            <a:pPr algn="ctr"/>
            <a:r>
              <a:rPr lang="en-US" sz="4000" dirty="0">
                <a:latin typeface="Georgia" panose="02040502050405020303" pitchFamily="18" charset="0"/>
                <a:cs typeface="Arial" panose="020B0604020202020204" pitchFamily="34" charset="0"/>
              </a:rPr>
              <a:t>Method C Self-Submission to the NIHMS</a:t>
            </a:r>
          </a:p>
        </p:txBody>
      </p:sp>
      <p:pic>
        <p:nvPicPr>
          <p:cNvPr id="3" name="Picture 2">
            <a:extLst>
              <a:ext uri="{FF2B5EF4-FFF2-40B4-BE49-F238E27FC236}">
                <a16:creationId xmlns:a16="http://schemas.microsoft.com/office/drawing/2014/main" id="{23B49944-F846-2D47-B53A-417A2688830F}"/>
              </a:ext>
            </a:extLst>
          </p:cNvPr>
          <p:cNvPicPr>
            <a:picLocks noChangeAspect="1"/>
          </p:cNvPicPr>
          <p:nvPr/>
        </p:nvPicPr>
        <p:blipFill>
          <a:blip r:embed="rId3"/>
          <a:stretch>
            <a:fillRect/>
          </a:stretch>
        </p:blipFill>
        <p:spPr>
          <a:xfrm>
            <a:off x="783565" y="1890847"/>
            <a:ext cx="7626111" cy="4404076"/>
          </a:xfrm>
          <a:prstGeom prst="rect">
            <a:avLst/>
          </a:prstGeom>
        </p:spPr>
      </p:pic>
      <p:sp>
        <p:nvSpPr>
          <p:cNvPr id="5" name="Content Placeholder 4">
            <a:extLst>
              <a:ext uri="{FF2B5EF4-FFF2-40B4-BE49-F238E27FC236}">
                <a16:creationId xmlns:a16="http://schemas.microsoft.com/office/drawing/2014/main" id="{8434172E-D711-734C-96B0-2EA4D13B82BD}"/>
              </a:ext>
            </a:extLst>
          </p:cNvPr>
          <p:cNvSpPr>
            <a:spLocks noGrp="1"/>
          </p:cNvSpPr>
          <p:nvPr>
            <p:ph idx="1"/>
          </p:nvPr>
        </p:nvSpPr>
        <p:spPr>
          <a:xfrm>
            <a:off x="8554055" y="2189543"/>
            <a:ext cx="3349224" cy="3806684"/>
          </a:xfrm>
        </p:spPr>
        <p:txBody>
          <a:bodyPr>
            <a:normAutofit lnSpcReduction="10000"/>
          </a:bodyPr>
          <a:lstStyle/>
          <a:p>
            <a:pPr>
              <a:lnSpc>
                <a:spcPct val="90000"/>
              </a:lnSpc>
            </a:pPr>
            <a:r>
              <a:rPr lang="en-US" sz="2000" dirty="0">
                <a:latin typeface="Georgia" panose="02040502050405020303" pitchFamily="18" charset="0"/>
                <a:cs typeface="Arial" panose="020B0604020202020204" pitchFamily="34" charset="0"/>
              </a:rPr>
              <a:t>Authors, PI’s or 3</a:t>
            </a:r>
            <a:r>
              <a:rPr lang="en-US" sz="2000" baseline="30000" dirty="0">
                <a:latin typeface="Georgia" panose="02040502050405020303" pitchFamily="18" charset="0"/>
                <a:cs typeface="Arial" panose="020B0604020202020204" pitchFamily="34" charset="0"/>
              </a:rPr>
              <a:t>rd</a:t>
            </a:r>
            <a:r>
              <a:rPr lang="en-US" sz="2000" dirty="0">
                <a:latin typeface="Georgia" panose="02040502050405020303" pitchFamily="18" charset="0"/>
                <a:cs typeface="Arial" panose="020B0604020202020204" pitchFamily="34" charset="0"/>
              </a:rPr>
              <a:t> parties submit accepted manuscript + supplementary information to the NIHMS.</a:t>
            </a:r>
          </a:p>
          <a:p>
            <a:pPr>
              <a:lnSpc>
                <a:spcPct val="90000"/>
              </a:lnSpc>
            </a:pPr>
            <a:r>
              <a:rPr lang="en-US" sz="2000" dirty="0">
                <a:latin typeface="Georgia" panose="02040502050405020303" pitchFamily="18" charset="0"/>
                <a:cs typeface="Arial" panose="020B0604020202020204" pitchFamily="34" charset="0"/>
              </a:rPr>
              <a:t>Author or associated PI is selected to be the designated reviewer.</a:t>
            </a:r>
          </a:p>
          <a:p>
            <a:pPr>
              <a:lnSpc>
                <a:spcPct val="90000"/>
              </a:lnSpc>
            </a:pPr>
            <a:r>
              <a:rPr lang="en-US" sz="2000" dirty="0">
                <a:latin typeface="Georgia" panose="02040502050405020303" pitchFamily="18" charset="0"/>
                <a:cs typeface="Arial" panose="020B0604020202020204" pitchFamily="34" charset="0"/>
              </a:rPr>
              <a:t>Reviewers approves the initial submission and reformatted document before a PMCID is issued.</a:t>
            </a:r>
          </a:p>
          <a:p>
            <a:pPr marL="0" indent="0">
              <a:lnSpc>
                <a:spcPct val="90000"/>
              </a:lnSpc>
              <a:buNone/>
            </a:pPr>
            <a:endParaRPr lang="en-US" sz="1700" dirty="0">
              <a:latin typeface="Gill Sans MT" panose="020B0502020104020203" pitchFamily="34" charset="77"/>
              <a:cs typeface="Arial" panose="020B0604020202020204" pitchFamily="34" charset="0"/>
            </a:endParaRPr>
          </a:p>
        </p:txBody>
      </p:sp>
    </p:spTree>
    <p:extLst>
      <p:ext uri="{BB962C8B-B14F-4D97-AF65-F5344CB8AC3E}">
        <p14:creationId xmlns:p14="http://schemas.microsoft.com/office/powerpoint/2010/main" val="2544579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A9D9-A767-1446-8E44-A2B1C8A295F9}"/>
              </a:ext>
            </a:extLst>
          </p:cNvPr>
          <p:cNvSpPr>
            <a:spLocks noGrp="1"/>
          </p:cNvSpPr>
          <p:nvPr>
            <p:ph type="title"/>
          </p:nvPr>
        </p:nvSpPr>
        <p:spPr>
          <a:xfrm>
            <a:off x="518160" y="510018"/>
            <a:ext cx="11155680" cy="1110298"/>
          </a:xfrm>
        </p:spPr>
        <p:txBody>
          <a:bodyPr vert="horz" lIns="274320" tIns="182880" rIns="274320" bIns="182880" rtlCol="0" anchor="ctr" anchorCtr="1">
            <a:noAutofit/>
          </a:bodyPr>
          <a:lstStyle/>
          <a:p>
            <a:r>
              <a:rPr lang="en-US" sz="4000" dirty="0">
                <a:latin typeface="Georgia" panose="02040502050405020303" pitchFamily="18" charset="0"/>
                <a:cs typeface="Arial" panose="020B0604020202020204" pitchFamily="34" charset="0"/>
              </a:rPr>
              <a:t>Presenting Compliance: NCBI My Bibliography</a:t>
            </a:r>
          </a:p>
        </p:txBody>
      </p:sp>
      <p:pic>
        <p:nvPicPr>
          <p:cNvPr id="4" name="Content Placeholder 3">
            <a:extLst>
              <a:ext uri="{FF2B5EF4-FFF2-40B4-BE49-F238E27FC236}">
                <a16:creationId xmlns:a16="http://schemas.microsoft.com/office/drawing/2014/main" id="{12AE294A-A11C-4D4E-BF09-C1C27C62F09A}"/>
              </a:ext>
            </a:extLst>
          </p:cNvPr>
          <p:cNvPicPr>
            <a:picLocks noGrp="1" noChangeAspect="1"/>
          </p:cNvPicPr>
          <p:nvPr>
            <p:ph idx="1"/>
          </p:nvPr>
        </p:nvPicPr>
        <p:blipFill>
          <a:blip r:embed="rId3"/>
          <a:stretch>
            <a:fillRect/>
          </a:stretch>
        </p:blipFill>
        <p:spPr>
          <a:xfrm>
            <a:off x="1212629" y="1843662"/>
            <a:ext cx="6449293" cy="4205024"/>
          </a:xfrm>
          <a:prstGeom prst="rect">
            <a:avLst/>
          </a:prstGeom>
        </p:spPr>
      </p:pic>
      <p:sp>
        <p:nvSpPr>
          <p:cNvPr id="3" name="TextBox 2">
            <a:extLst>
              <a:ext uri="{FF2B5EF4-FFF2-40B4-BE49-F238E27FC236}">
                <a16:creationId xmlns:a16="http://schemas.microsoft.com/office/drawing/2014/main" id="{BA3DAC3E-57E2-E6E1-934F-59C8C8040F71}"/>
              </a:ext>
            </a:extLst>
          </p:cNvPr>
          <p:cNvSpPr txBox="1"/>
          <p:nvPr/>
        </p:nvSpPr>
        <p:spPr>
          <a:xfrm>
            <a:off x="8006500" y="2099514"/>
            <a:ext cx="3734717" cy="3693319"/>
          </a:xfrm>
          <a:prstGeom prst="rect">
            <a:avLst/>
          </a:prstGeom>
          <a:noFill/>
        </p:spPr>
        <p:txBody>
          <a:bodyPr wrap="square" rtlCol="0">
            <a:spAutoFit/>
          </a:bodyPr>
          <a:lstStyle/>
          <a:p>
            <a:pPr>
              <a:spcBef>
                <a:spcPts val="1200"/>
              </a:spcBef>
            </a:pPr>
            <a:r>
              <a:rPr lang="en-US" sz="2200" dirty="0">
                <a:latin typeface="Georgia" panose="02040502050405020303" pitchFamily="18" charset="0"/>
              </a:rPr>
              <a:t>NCBI Tool</a:t>
            </a:r>
          </a:p>
          <a:p>
            <a:pPr marL="285750" indent="-285750">
              <a:spcBef>
                <a:spcPts val="1200"/>
              </a:spcBef>
              <a:buFont typeface="Arial" panose="020B0604020202020204" pitchFamily="34" charset="0"/>
              <a:buChar char="•"/>
            </a:pPr>
            <a:r>
              <a:rPr lang="en-US" sz="2000" dirty="0">
                <a:latin typeface="Georgia" panose="02040502050405020303" pitchFamily="18" charset="0"/>
              </a:rPr>
              <a:t>Citation list (all researchers)</a:t>
            </a:r>
          </a:p>
          <a:p>
            <a:pPr marL="285750" indent="-285750">
              <a:spcBef>
                <a:spcPts val="1200"/>
              </a:spcBef>
              <a:buFont typeface="Arial" panose="020B0604020202020204" pitchFamily="34" charset="0"/>
              <a:buChar char="•"/>
            </a:pPr>
            <a:r>
              <a:rPr lang="en-US" sz="2000" dirty="0">
                <a:latin typeface="Georgia" panose="02040502050405020303" pitchFamily="18" charset="0"/>
              </a:rPr>
              <a:t>Only way to add award-associated citations to RPPR (PI’s)</a:t>
            </a:r>
          </a:p>
          <a:p>
            <a:pPr marL="285750" indent="-285750">
              <a:spcBef>
                <a:spcPts val="1200"/>
              </a:spcBef>
              <a:buFont typeface="Arial" panose="020B0604020202020204" pitchFamily="34" charset="0"/>
              <a:buChar char="•"/>
            </a:pPr>
            <a:r>
              <a:rPr lang="en-US" sz="2000" dirty="0">
                <a:latin typeface="Georgia" panose="02040502050405020303" pitchFamily="18" charset="0"/>
              </a:rPr>
              <a:t>Provides compliance status</a:t>
            </a:r>
          </a:p>
          <a:p>
            <a:pPr marL="285750" indent="-285750">
              <a:spcBef>
                <a:spcPts val="1200"/>
              </a:spcBef>
              <a:buFont typeface="Arial" panose="020B0604020202020204" pitchFamily="34" charset="0"/>
              <a:buChar char="•"/>
            </a:pPr>
            <a:r>
              <a:rPr lang="en-US" sz="2000" dirty="0">
                <a:latin typeface="Georgia" panose="02040502050405020303" pitchFamily="18" charset="0"/>
              </a:rPr>
              <a:t>NCBI must be linked to eRA Commons account</a:t>
            </a:r>
          </a:p>
          <a:p>
            <a:pPr marL="285750" indent="-285750">
              <a:spcBef>
                <a:spcPts val="1200"/>
              </a:spcBef>
              <a:buFont typeface="Arial" panose="020B0604020202020204" pitchFamily="34" charset="0"/>
              <a:buChar char="•"/>
            </a:pPr>
            <a:r>
              <a:rPr lang="en-US" sz="2000" dirty="0">
                <a:latin typeface="Georgia" panose="02040502050405020303" pitchFamily="18" charset="0"/>
              </a:rPr>
              <a:t>Multiple accounts warning</a:t>
            </a:r>
            <a:endParaRPr lang="en-US" sz="2200" dirty="0">
              <a:latin typeface="Georgia" panose="02040502050405020303" pitchFamily="18" charset="0"/>
            </a:endParaRPr>
          </a:p>
        </p:txBody>
      </p:sp>
    </p:spTree>
    <p:extLst>
      <p:ext uri="{BB962C8B-B14F-4D97-AF65-F5344CB8AC3E}">
        <p14:creationId xmlns:p14="http://schemas.microsoft.com/office/powerpoint/2010/main" val="1846544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DC04-2EEB-75B7-4B8D-A22E2E602B36}"/>
              </a:ext>
            </a:extLst>
          </p:cNvPr>
          <p:cNvSpPr>
            <a:spLocks noGrp="1"/>
          </p:cNvSpPr>
          <p:nvPr>
            <p:ph type="title"/>
          </p:nvPr>
        </p:nvSpPr>
        <p:spPr/>
        <p:txBody>
          <a:bodyPr>
            <a:normAutofit/>
          </a:bodyPr>
          <a:lstStyle/>
          <a:p>
            <a:pPr algn="ctr"/>
            <a:r>
              <a:rPr lang="en-US" sz="4000" dirty="0">
                <a:latin typeface="Georgia" panose="02040502050405020303" pitchFamily="18" charset="0"/>
              </a:rPr>
              <a:t>NIH RPPR Tips – Section C1, Products</a:t>
            </a:r>
          </a:p>
        </p:txBody>
      </p:sp>
      <p:sp>
        <p:nvSpPr>
          <p:cNvPr id="3" name="Content Placeholder 2">
            <a:extLst>
              <a:ext uri="{FF2B5EF4-FFF2-40B4-BE49-F238E27FC236}">
                <a16:creationId xmlns:a16="http://schemas.microsoft.com/office/drawing/2014/main" id="{80369403-466E-5251-3BE5-8F82F010326E}"/>
              </a:ext>
            </a:extLst>
          </p:cNvPr>
          <p:cNvSpPr>
            <a:spLocks noGrp="1"/>
          </p:cNvSpPr>
          <p:nvPr>
            <p:ph idx="1"/>
          </p:nvPr>
        </p:nvSpPr>
        <p:spPr>
          <a:xfrm>
            <a:off x="1280159" y="2117558"/>
            <a:ext cx="9914021" cy="4108832"/>
          </a:xfrm>
        </p:spPr>
        <p:txBody>
          <a:bodyPr/>
          <a:lstStyle/>
          <a:p>
            <a:pPr>
              <a:lnSpc>
                <a:spcPct val="100000"/>
              </a:lnSpc>
              <a:spcBef>
                <a:spcPts val="600"/>
              </a:spcBef>
              <a:spcAft>
                <a:spcPts val="600"/>
              </a:spcAft>
            </a:pPr>
            <a:r>
              <a:rPr lang="en-US" sz="2200" dirty="0">
                <a:latin typeface="Georgia" panose="02040502050405020303" pitchFamily="18" charset="0"/>
              </a:rPr>
              <a:t>DO associate awards with citation on NCBI My Bibliography</a:t>
            </a:r>
          </a:p>
          <a:p>
            <a:pPr>
              <a:lnSpc>
                <a:spcPct val="100000"/>
              </a:lnSpc>
              <a:spcBef>
                <a:spcPts val="600"/>
              </a:spcBef>
              <a:spcAft>
                <a:spcPts val="600"/>
              </a:spcAft>
            </a:pPr>
            <a:r>
              <a:rPr lang="en-US" sz="2200" dirty="0">
                <a:latin typeface="Georgia" panose="02040502050405020303" pitchFamily="18" charset="0"/>
              </a:rPr>
              <a:t>DO NOT submit noncompliant publications – Stalled review</a:t>
            </a:r>
          </a:p>
          <a:p>
            <a:pPr lvl="1">
              <a:lnSpc>
                <a:spcPct val="100000"/>
              </a:lnSpc>
              <a:spcBef>
                <a:spcPts val="600"/>
              </a:spcBef>
              <a:spcAft>
                <a:spcPts val="600"/>
              </a:spcAft>
            </a:pPr>
            <a:r>
              <a:rPr lang="en-US" sz="1800" dirty="0">
                <a:latin typeface="Georgia" panose="02040502050405020303" pitchFamily="18" charset="0"/>
              </a:rPr>
              <a:t>Proof of Compliance (PDF Report on My Bibliography)</a:t>
            </a:r>
          </a:p>
          <a:p>
            <a:pPr lvl="1">
              <a:lnSpc>
                <a:spcPct val="100000"/>
              </a:lnSpc>
              <a:spcBef>
                <a:spcPts val="600"/>
              </a:spcBef>
              <a:spcAft>
                <a:spcPts val="600"/>
              </a:spcAft>
            </a:pPr>
            <a:r>
              <a:rPr lang="en-US" sz="1800" dirty="0">
                <a:latin typeface="Georgia" panose="02040502050405020303" pitchFamily="18" charset="0"/>
              </a:rPr>
              <a:t>PRAM + Signing Official</a:t>
            </a:r>
          </a:p>
          <a:p>
            <a:pPr lvl="1">
              <a:lnSpc>
                <a:spcPct val="100000"/>
              </a:lnSpc>
              <a:spcBef>
                <a:spcPts val="600"/>
              </a:spcBef>
              <a:spcAft>
                <a:spcPts val="600"/>
              </a:spcAft>
            </a:pPr>
            <a:r>
              <a:rPr lang="en-US" sz="1800" dirty="0">
                <a:latin typeface="Georgia" panose="02040502050405020303" pitchFamily="18" charset="0"/>
              </a:rPr>
              <a:t>Direct to NIH via email</a:t>
            </a:r>
          </a:p>
          <a:p>
            <a:pPr>
              <a:lnSpc>
                <a:spcPct val="100000"/>
              </a:lnSpc>
              <a:spcBef>
                <a:spcPts val="600"/>
              </a:spcBef>
              <a:spcAft>
                <a:spcPts val="600"/>
              </a:spcAft>
            </a:pPr>
            <a:r>
              <a:rPr lang="en-US" sz="2200" dirty="0">
                <a:latin typeface="Georgia" panose="02040502050405020303" pitchFamily="18" charset="0"/>
              </a:rPr>
              <a:t>STOP seeing double = MPI awards + multiple My Bibliography associations</a:t>
            </a:r>
          </a:p>
          <a:p>
            <a:pPr>
              <a:lnSpc>
                <a:spcPct val="100000"/>
              </a:lnSpc>
              <a:spcBef>
                <a:spcPts val="600"/>
              </a:spcBef>
              <a:spcAft>
                <a:spcPts val="600"/>
              </a:spcAft>
            </a:pPr>
            <a:r>
              <a:rPr lang="en-US" sz="2200" dirty="0">
                <a:latin typeface="Georgia" panose="02040502050405020303" pitchFamily="18" charset="0"/>
              </a:rPr>
              <a:t>DO NOT select noncompliant publications - lock potential</a:t>
            </a:r>
          </a:p>
          <a:p>
            <a:pPr>
              <a:lnSpc>
                <a:spcPct val="100000"/>
              </a:lnSpc>
              <a:spcBef>
                <a:spcPts val="600"/>
              </a:spcBef>
              <a:spcAft>
                <a:spcPts val="600"/>
              </a:spcAft>
            </a:pPr>
            <a:r>
              <a:rPr lang="en-US" sz="2200" dirty="0">
                <a:latin typeface="Georgia" panose="02040502050405020303" pitchFamily="18" charset="0"/>
              </a:rPr>
              <a:t>DO think about the future – Noncompliant FPPR’s cause application issues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39E515-C848-A365-70E2-27140E237E70}"/>
              </a:ext>
            </a:extLst>
          </p:cNvPr>
          <p:cNvSpPr>
            <a:spLocks noGrp="1"/>
          </p:cNvSpPr>
          <p:nvPr>
            <p:ph type="sldNum" sz="quarter" idx="4"/>
          </p:nvPr>
        </p:nvSpPr>
        <p:spPr/>
        <p:txBody>
          <a:bodyPr/>
          <a:lstStyle/>
          <a:p>
            <a:fld id="{6FF4E196-A010-480C-A078-61D4EF757EA8}" type="slidenum">
              <a:rPr lang="en-US" smtClean="0"/>
              <a:t>22</a:t>
            </a:fld>
            <a:endParaRPr lang="en-US"/>
          </a:p>
        </p:txBody>
      </p:sp>
    </p:spTree>
    <p:extLst>
      <p:ext uri="{BB962C8B-B14F-4D97-AF65-F5344CB8AC3E}">
        <p14:creationId xmlns:p14="http://schemas.microsoft.com/office/powerpoint/2010/main" val="3915395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1D64-1DC6-0308-718E-07CCC5C94497}"/>
              </a:ext>
            </a:extLst>
          </p:cNvPr>
          <p:cNvSpPr>
            <a:spLocks noGrp="1"/>
          </p:cNvSpPr>
          <p:nvPr>
            <p:ph type="title"/>
          </p:nvPr>
        </p:nvSpPr>
        <p:spPr>
          <a:xfrm>
            <a:off x="1085786" y="2127181"/>
            <a:ext cx="2976075" cy="4006979"/>
          </a:xfrm>
        </p:spPr>
        <p:txBody>
          <a:bodyPr>
            <a:normAutofit/>
          </a:bodyPr>
          <a:lstStyle/>
          <a:p>
            <a:r>
              <a:rPr lang="en-US" sz="4000" dirty="0">
                <a:latin typeface="Georgia" panose="02040502050405020303" pitchFamily="18" charset="0"/>
                <a:cs typeface="Arial" panose="020B0604020202020204" pitchFamily="34" charset="0"/>
              </a:rPr>
              <a:t>PAS Compliance Services</a:t>
            </a:r>
          </a:p>
        </p:txBody>
      </p:sp>
      <p:graphicFrame>
        <p:nvGraphicFramePr>
          <p:cNvPr id="5" name="Content Placeholder 2">
            <a:extLst>
              <a:ext uri="{FF2B5EF4-FFF2-40B4-BE49-F238E27FC236}">
                <a16:creationId xmlns:a16="http://schemas.microsoft.com/office/drawing/2014/main" id="{51DC08A8-DE3C-FE5D-337F-65A77725254C}"/>
              </a:ext>
            </a:extLst>
          </p:cNvPr>
          <p:cNvGraphicFramePr>
            <a:graphicFrameLocks noGrp="1"/>
          </p:cNvGraphicFramePr>
          <p:nvPr>
            <p:ph idx="1"/>
            <p:extLst>
              <p:ext uri="{D42A27DB-BD31-4B8C-83A1-F6EECF244321}">
                <p14:modId xmlns:p14="http://schemas.microsoft.com/office/powerpoint/2010/main" val="1004362333"/>
              </p:ext>
            </p:extLst>
          </p:nvPr>
        </p:nvGraphicFramePr>
        <p:xfrm>
          <a:off x="4937952" y="1998943"/>
          <a:ext cx="6245265" cy="4263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7E44F21-095D-2EC8-46A5-650544046569}"/>
              </a:ext>
            </a:extLst>
          </p:cNvPr>
          <p:cNvSpPr txBox="1"/>
          <p:nvPr/>
        </p:nvSpPr>
        <p:spPr>
          <a:xfrm>
            <a:off x="840606" y="723840"/>
            <a:ext cx="10510788" cy="707886"/>
          </a:xfrm>
          <a:prstGeom prst="rect">
            <a:avLst/>
          </a:prstGeom>
          <a:noFill/>
        </p:spPr>
        <p:txBody>
          <a:bodyPr wrap="square">
            <a:spAutoFit/>
          </a:bodyPr>
          <a:lstStyle/>
          <a:p>
            <a:pPr algn="ctr"/>
            <a:r>
              <a:rPr lang="en-US" sz="4000" dirty="0">
                <a:latin typeface="Georgia" panose="02040502050405020303" pitchFamily="18" charset="0"/>
              </a:rPr>
              <a:t>Fast. Easy. Done.</a:t>
            </a:r>
            <a:endParaRPr lang="en-US" sz="4000" dirty="0"/>
          </a:p>
        </p:txBody>
      </p:sp>
    </p:spTree>
    <p:extLst>
      <p:ext uri="{BB962C8B-B14F-4D97-AF65-F5344CB8AC3E}">
        <p14:creationId xmlns:p14="http://schemas.microsoft.com/office/powerpoint/2010/main" val="379958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F80A-D07A-3E4C-AE5B-D05770D50B37}"/>
              </a:ext>
            </a:extLst>
          </p:cNvPr>
          <p:cNvSpPr>
            <a:spLocks noGrp="1"/>
          </p:cNvSpPr>
          <p:nvPr>
            <p:ph type="title"/>
          </p:nvPr>
        </p:nvSpPr>
        <p:spPr>
          <a:xfrm>
            <a:off x="791116" y="595690"/>
            <a:ext cx="10565732" cy="876975"/>
          </a:xfrm>
        </p:spPr>
        <p:txBody>
          <a:bodyPr>
            <a:normAutofit/>
          </a:bodyPr>
          <a:lstStyle/>
          <a:p>
            <a:pPr algn="ctr"/>
            <a:r>
              <a:rPr lang="en-US" sz="4000" dirty="0">
                <a:latin typeface="Georgia" panose="02040502050405020303" pitchFamily="18" charset="0"/>
                <a:cs typeface="Arial" panose="020B0604020202020204" pitchFamily="34" charset="0"/>
              </a:rPr>
              <a:t>The PARTNERS Solution (Free!)</a:t>
            </a:r>
          </a:p>
        </p:txBody>
      </p:sp>
      <p:graphicFrame>
        <p:nvGraphicFramePr>
          <p:cNvPr id="12" name="Content Placeholder 2">
            <a:extLst>
              <a:ext uri="{FF2B5EF4-FFF2-40B4-BE49-F238E27FC236}">
                <a16:creationId xmlns:a16="http://schemas.microsoft.com/office/drawing/2014/main" id="{3146E519-6298-41EF-A49D-7226F65F54AF}"/>
              </a:ext>
            </a:extLst>
          </p:cNvPr>
          <p:cNvGraphicFramePr>
            <a:graphicFrameLocks noGrp="1"/>
          </p:cNvGraphicFramePr>
          <p:nvPr>
            <p:ph idx="1"/>
            <p:extLst>
              <p:ext uri="{D42A27DB-BD31-4B8C-83A1-F6EECF244321}">
                <p14:modId xmlns:p14="http://schemas.microsoft.com/office/powerpoint/2010/main" val="3281784980"/>
              </p:ext>
            </p:extLst>
          </p:nvPr>
        </p:nvGraphicFramePr>
        <p:xfrm>
          <a:off x="1250161" y="1953928"/>
          <a:ext cx="9864932" cy="4013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325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6504-FA4E-F947-A610-EF261C8BA4BD}"/>
              </a:ext>
            </a:extLst>
          </p:cNvPr>
          <p:cNvSpPr>
            <a:spLocks noGrp="1"/>
          </p:cNvSpPr>
          <p:nvPr>
            <p:ph type="title"/>
          </p:nvPr>
        </p:nvSpPr>
        <p:spPr>
          <a:xfrm>
            <a:off x="819397" y="477558"/>
            <a:ext cx="10548019" cy="1188720"/>
          </a:xfrm>
          <a:noFill/>
          <a:ln>
            <a:noFill/>
          </a:ln>
        </p:spPr>
        <p:txBody>
          <a:bodyPr>
            <a:normAutofit/>
          </a:bodyPr>
          <a:lstStyle/>
          <a:p>
            <a:pPr algn="ctr"/>
            <a:r>
              <a:rPr lang="en-US" sz="4000" dirty="0">
                <a:latin typeface="Georgia" panose="02040502050405020303" pitchFamily="18" charset="0"/>
                <a:cs typeface="Arial" panose="020B0604020202020204" pitchFamily="34" charset="0"/>
              </a:rPr>
              <a:t>UW-Madison Public Access Service</a:t>
            </a:r>
          </a:p>
        </p:txBody>
      </p:sp>
      <p:graphicFrame>
        <p:nvGraphicFramePr>
          <p:cNvPr id="16" name="Content Placeholder 2">
            <a:extLst>
              <a:ext uri="{FF2B5EF4-FFF2-40B4-BE49-F238E27FC236}">
                <a16:creationId xmlns:a16="http://schemas.microsoft.com/office/drawing/2014/main" id="{864DB1DE-A301-457D-9F6A-01B6ED20079E}"/>
              </a:ext>
            </a:extLst>
          </p:cNvPr>
          <p:cNvGraphicFramePr>
            <a:graphicFrameLocks noGrp="1"/>
          </p:cNvGraphicFramePr>
          <p:nvPr>
            <p:ph idx="1"/>
            <p:extLst>
              <p:ext uri="{D42A27DB-BD31-4B8C-83A1-F6EECF244321}">
                <p14:modId xmlns:p14="http://schemas.microsoft.com/office/powerpoint/2010/main" val="3050430664"/>
              </p:ext>
            </p:extLst>
          </p:nvPr>
        </p:nvGraphicFramePr>
        <p:xfrm>
          <a:off x="5673687" y="2453267"/>
          <a:ext cx="5693729" cy="2624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a:extLst>
              <a:ext uri="{FF2B5EF4-FFF2-40B4-BE49-F238E27FC236}">
                <a16:creationId xmlns:a16="http://schemas.microsoft.com/office/drawing/2014/main" id="{71E1AA3B-029F-40F1-B7CA-CCFA2B79028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397991" y="2079593"/>
            <a:ext cx="3223927" cy="3223927"/>
          </a:xfrm>
          <a:prstGeom prst="rect">
            <a:avLst/>
          </a:prstGeom>
        </p:spPr>
      </p:pic>
    </p:spTree>
    <p:extLst>
      <p:ext uri="{BB962C8B-B14F-4D97-AF65-F5344CB8AC3E}">
        <p14:creationId xmlns:p14="http://schemas.microsoft.com/office/powerpoint/2010/main" val="3435373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BF66B-ADB1-4645-1841-3C60BE8727E2}"/>
              </a:ext>
            </a:extLst>
          </p:cNvPr>
          <p:cNvSpPr>
            <a:spLocks noGrp="1"/>
          </p:cNvSpPr>
          <p:nvPr>
            <p:ph type="sldNum" sz="quarter" idx="4"/>
          </p:nvPr>
        </p:nvSpPr>
        <p:spPr/>
        <p:txBody>
          <a:bodyPr/>
          <a:lstStyle/>
          <a:p>
            <a:fld id="{6FF4E196-A010-480C-A078-61D4EF757EA8}" type="slidenum">
              <a:rPr lang="en-US" smtClean="0"/>
              <a:t>26</a:t>
            </a:fld>
            <a:endParaRPr lang="en-US"/>
          </a:p>
        </p:txBody>
      </p:sp>
      <p:sp>
        <p:nvSpPr>
          <p:cNvPr id="8" name="TextBox 7">
            <a:extLst>
              <a:ext uri="{FF2B5EF4-FFF2-40B4-BE49-F238E27FC236}">
                <a16:creationId xmlns:a16="http://schemas.microsoft.com/office/drawing/2014/main" id="{933161BF-B96E-B43A-7554-CA97AAADB2F2}"/>
              </a:ext>
            </a:extLst>
          </p:cNvPr>
          <p:cNvSpPr txBox="1"/>
          <p:nvPr/>
        </p:nvSpPr>
        <p:spPr>
          <a:xfrm>
            <a:off x="4469330" y="3193887"/>
            <a:ext cx="3253338" cy="830997"/>
          </a:xfrm>
          <a:prstGeom prst="rect">
            <a:avLst/>
          </a:prstGeom>
          <a:noFill/>
        </p:spPr>
        <p:txBody>
          <a:bodyPr wrap="square" rtlCol="0">
            <a:spAutoFit/>
          </a:bodyPr>
          <a:lstStyle/>
          <a:p>
            <a:r>
              <a:rPr lang="en-US" sz="4800" dirty="0">
                <a:latin typeface="Georgia" panose="02040502050405020303" pitchFamily="18" charset="0"/>
              </a:rPr>
              <a:t>Questions?</a:t>
            </a:r>
          </a:p>
        </p:txBody>
      </p:sp>
    </p:spTree>
    <p:extLst>
      <p:ext uri="{BB962C8B-B14F-4D97-AF65-F5344CB8AC3E}">
        <p14:creationId xmlns:p14="http://schemas.microsoft.com/office/powerpoint/2010/main" val="394977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C0BF-8A96-12CB-9857-15AD19C9FBB8}"/>
              </a:ext>
            </a:extLst>
          </p:cNvPr>
          <p:cNvSpPr>
            <a:spLocks noGrp="1"/>
          </p:cNvSpPr>
          <p:nvPr>
            <p:ph type="title"/>
          </p:nvPr>
        </p:nvSpPr>
        <p:spPr/>
        <p:txBody>
          <a:bodyPr>
            <a:normAutofit/>
          </a:bodyPr>
          <a:lstStyle/>
          <a:p>
            <a:pPr algn="ctr"/>
            <a:r>
              <a:rPr lang="en-US" sz="4000" dirty="0">
                <a:latin typeface="Georgia" panose="02040502050405020303" pitchFamily="18" charset="0"/>
              </a:rPr>
              <a:t>Fast. Easy. Done.</a:t>
            </a:r>
          </a:p>
        </p:txBody>
      </p:sp>
      <p:sp>
        <p:nvSpPr>
          <p:cNvPr id="3" name="Content Placeholder 2">
            <a:extLst>
              <a:ext uri="{FF2B5EF4-FFF2-40B4-BE49-F238E27FC236}">
                <a16:creationId xmlns:a16="http://schemas.microsoft.com/office/drawing/2014/main" id="{D8D93E7E-2473-5EFE-B7F9-E4501032811B}"/>
              </a:ext>
            </a:extLst>
          </p:cNvPr>
          <p:cNvSpPr>
            <a:spLocks noGrp="1"/>
          </p:cNvSpPr>
          <p:nvPr>
            <p:ph idx="1"/>
          </p:nvPr>
        </p:nvSpPr>
        <p:spPr>
          <a:xfrm>
            <a:off x="1246908" y="1971304"/>
            <a:ext cx="9571513" cy="4255086"/>
          </a:xfrm>
        </p:spPr>
        <p:txBody>
          <a:bodyPr>
            <a:normAutofit fontScale="92500" lnSpcReduction="10000"/>
          </a:bodyPr>
          <a:lstStyle/>
          <a:p>
            <a:pPr>
              <a:lnSpc>
                <a:spcPct val="110000"/>
              </a:lnSpc>
              <a:spcBef>
                <a:spcPts val="600"/>
              </a:spcBef>
              <a:spcAft>
                <a:spcPts val="600"/>
              </a:spcAft>
            </a:pPr>
            <a:r>
              <a:rPr lang="en-US" sz="2400" dirty="0">
                <a:latin typeface="Georgia" panose="02040502050405020303" pitchFamily="18" charset="0"/>
              </a:rPr>
              <a:t>BuckySubmit – Deposit accepted manuscripts for submission to funders’ repositories</a:t>
            </a:r>
          </a:p>
          <a:p>
            <a:pPr>
              <a:lnSpc>
                <a:spcPct val="110000"/>
              </a:lnSpc>
              <a:spcBef>
                <a:spcPts val="600"/>
              </a:spcBef>
              <a:spcAft>
                <a:spcPts val="600"/>
              </a:spcAft>
            </a:pPr>
            <a:r>
              <a:rPr lang="en-US" sz="2400" dirty="0">
                <a:latin typeface="Georgia" panose="02040502050405020303" pitchFamily="18" charset="0"/>
              </a:rPr>
              <a:t>No prior knowledge of funder submission procedures necessary</a:t>
            </a:r>
          </a:p>
          <a:p>
            <a:pPr>
              <a:lnSpc>
                <a:spcPct val="110000"/>
              </a:lnSpc>
              <a:spcBef>
                <a:spcPts val="600"/>
              </a:spcBef>
              <a:spcAft>
                <a:spcPts val="600"/>
              </a:spcAft>
            </a:pPr>
            <a:r>
              <a:rPr lang="en-US" sz="2400" dirty="0">
                <a:latin typeface="Georgia" panose="02040502050405020303" pitchFamily="18" charset="0"/>
              </a:rPr>
              <a:t>Less than 5 minutes to use</a:t>
            </a:r>
          </a:p>
          <a:p>
            <a:pPr>
              <a:lnSpc>
                <a:spcPct val="110000"/>
              </a:lnSpc>
              <a:spcBef>
                <a:spcPts val="600"/>
              </a:spcBef>
              <a:spcAft>
                <a:spcPts val="600"/>
              </a:spcAft>
            </a:pPr>
            <a:r>
              <a:rPr lang="en-US" sz="2400" dirty="0">
                <a:latin typeface="Georgia" panose="02040502050405020303" pitchFamily="18" charset="0"/>
              </a:rPr>
              <a:t>Submissions occur quickly (1-2 hours)</a:t>
            </a:r>
          </a:p>
          <a:p>
            <a:pPr>
              <a:lnSpc>
                <a:spcPct val="110000"/>
              </a:lnSpc>
              <a:spcBef>
                <a:spcPts val="600"/>
              </a:spcBef>
              <a:spcAft>
                <a:spcPts val="600"/>
              </a:spcAft>
            </a:pPr>
            <a:r>
              <a:rPr lang="en-US" sz="2400" dirty="0">
                <a:latin typeface="Georgia" panose="02040502050405020303" pitchFamily="18" charset="0"/>
              </a:rPr>
              <a:t>Emailed confirmation of submissions</a:t>
            </a:r>
          </a:p>
          <a:p>
            <a:endParaRPr lang="en-US" dirty="0">
              <a:latin typeface="Georgia" panose="02040502050405020303" pitchFamily="18" charset="0"/>
            </a:endParaRPr>
          </a:p>
          <a:p>
            <a:endParaRPr lang="en-US" dirty="0"/>
          </a:p>
          <a:p>
            <a:pPr marL="0" indent="0">
              <a:buNone/>
            </a:pPr>
            <a:r>
              <a:rPr lang="en-US" sz="2400" dirty="0"/>
              <a:t>	</a:t>
            </a:r>
            <a:endParaRPr lang="en-US" dirty="0"/>
          </a:p>
          <a:p>
            <a:endParaRPr lang="en-US" dirty="0"/>
          </a:p>
        </p:txBody>
      </p:sp>
      <p:sp>
        <p:nvSpPr>
          <p:cNvPr id="4" name="Slide Number Placeholder 3">
            <a:extLst>
              <a:ext uri="{FF2B5EF4-FFF2-40B4-BE49-F238E27FC236}">
                <a16:creationId xmlns:a16="http://schemas.microsoft.com/office/drawing/2014/main" id="{BB528F74-E2CE-953D-19CC-A7C8C9BB5438}"/>
              </a:ext>
            </a:extLst>
          </p:cNvPr>
          <p:cNvSpPr>
            <a:spLocks noGrp="1"/>
          </p:cNvSpPr>
          <p:nvPr>
            <p:ph type="sldNum" sz="quarter" idx="4"/>
          </p:nvPr>
        </p:nvSpPr>
        <p:spPr/>
        <p:txBody>
          <a:bodyPr/>
          <a:lstStyle/>
          <a:p>
            <a:fld id="{6FF4E196-A010-480C-A078-61D4EF757EA8}" type="slidenum">
              <a:rPr lang="en-US" smtClean="0"/>
              <a:t>3</a:t>
            </a:fld>
            <a:endParaRPr lang="en-US"/>
          </a:p>
        </p:txBody>
      </p:sp>
      <p:pic>
        <p:nvPicPr>
          <p:cNvPr id="6" name="Picture 5">
            <a:extLst>
              <a:ext uri="{FF2B5EF4-FFF2-40B4-BE49-F238E27FC236}">
                <a16:creationId xmlns:a16="http://schemas.microsoft.com/office/drawing/2014/main" id="{B5DCE15E-AD9A-ABE6-D2AB-A18C80B80BE2}"/>
              </a:ext>
            </a:extLst>
          </p:cNvPr>
          <p:cNvPicPr>
            <a:picLocks noChangeAspect="1"/>
          </p:cNvPicPr>
          <p:nvPr/>
        </p:nvPicPr>
        <p:blipFill>
          <a:blip r:embed="rId3"/>
          <a:stretch>
            <a:fillRect/>
          </a:stretch>
        </p:blipFill>
        <p:spPr>
          <a:xfrm>
            <a:off x="8242778" y="4071486"/>
            <a:ext cx="1789779" cy="1789779"/>
          </a:xfrm>
          <a:prstGeom prst="rect">
            <a:avLst/>
          </a:prstGeom>
        </p:spPr>
      </p:pic>
    </p:spTree>
    <p:extLst>
      <p:ext uri="{BB962C8B-B14F-4D97-AF65-F5344CB8AC3E}">
        <p14:creationId xmlns:p14="http://schemas.microsoft.com/office/powerpoint/2010/main" val="4688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B8F0-720D-29FF-E3CB-7E56EADA7D07}"/>
              </a:ext>
            </a:extLst>
          </p:cNvPr>
          <p:cNvSpPr>
            <a:spLocks noGrp="1"/>
          </p:cNvSpPr>
          <p:nvPr>
            <p:ph type="title"/>
          </p:nvPr>
        </p:nvSpPr>
        <p:spPr/>
        <p:txBody>
          <a:bodyPr>
            <a:normAutofit/>
          </a:bodyPr>
          <a:lstStyle/>
          <a:p>
            <a:pPr algn="ctr"/>
            <a:r>
              <a:rPr lang="en-US" sz="4000" dirty="0">
                <a:latin typeface="Georgia" panose="02040502050405020303" pitchFamily="18" charset="0"/>
              </a:rPr>
              <a:t>Show &amp; Tell</a:t>
            </a:r>
          </a:p>
        </p:txBody>
      </p:sp>
      <p:sp>
        <p:nvSpPr>
          <p:cNvPr id="3" name="Content Placeholder 2">
            <a:extLst>
              <a:ext uri="{FF2B5EF4-FFF2-40B4-BE49-F238E27FC236}">
                <a16:creationId xmlns:a16="http://schemas.microsoft.com/office/drawing/2014/main" id="{6A7397AD-EEB3-9DFB-E4F1-59DF0398AF95}"/>
              </a:ext>
            </a:extLst>
          </p:cNvPr>
          <p:cNvSpPr>
            <a:spLocks noGrp="1"/>
          </p:cNvSpPr>
          <p:nvPr>
            <p:ph idx="1"/>
          </p:nvPr>
        </p:nvSpPr>
        <p:spPr>
          <a:xfrm>
            <a:off x="838200" y="1971304"/>
            <a:ext cx="10515600" cy="4255086"/>
          </a:xfrm>
        </p:spPr>
        <p:txBody>
          <a:bodyPr>
            <a:normAutofit/>
          </a:bodyPr>
          <a:lstStyle/>
          <a:p>
            <a:pPr marL="0" indent="0">
              <a:buNone/>
            </a:pPr>
            <a:r>
              <a:rPr lang="en-US" sz="2200" dirty="0">
                <a:latin typeface="Georgia" panose="02040502050405020303" pitchFamily="18" charset="0"/>
                <a:hlinkClick r:id="rId3"/>
              </a:rPr>
              <a:t>https://pas.wisc.edu/buckysubmit</a:t>
            </a:r>
            <a:endParaRPr lang="en-US" sz="2200" dirty="0">
              <a:latin typeface="Georgia" panose="02040502050405020303" pitchFamily="18" charset="0"/>
            </a:endParaRPr>
          </a:p>
          <a:p>
            <a:pPr marL="0" indent="0">
              <a:buNone/>
            </a:pPr>
            <a:endParaRPr lang="en-US" sz="1300" dirty="0">
              <a:latin typeface="Georgia" panose="02040502050405020303" pitchFamily="18" charset="0"/>
            </a:endParaRPr>
          </a:p>
          <a:p>
            <a:pPr marL="0" indent="0">
              <a:buNone/>
            </a:pPr>
            <a:r>
              <a:rPr lang="en-US" sz="2200" dirty="0">
                <a:latin typeface="Georgia" panose="02040502050405020303" pitchFamily="18" charset="0"/>
              </a:rPr>
              <a:t>What to Bring:</a:t>
            </a:r>
          </a:p>
          <a:p>
            <a:pPr lvl="1">
              <a:lnSpc>
                <a:spcPct val="100000"/>
              </a:lnSpc>
              <a:spcBef>
                <a:spcPts val="600"/>
              </a:spcBef>
              <a:spcAft>
                <a:spcPts val="600"/>
              </a:spcAft>
            </a:pPr>
            <a:r>
              <a:rPr lang="en-US" sz="2000" dirty="0">
                <a:latin typeface="Georgia" panose="02040502050405020303" pitchFamily="18" charset="0"/>
              </a:rPr>
              <a:t>Accepted manuscript – No copyright statements or journal formatting</a:t>
            </a:r>
          </a:p>
          <a:p>
            <a:pPr lvl="1">
              <a:lnSpc>
                <a:spcPct val="100000"/>
              </a:lnSpc>
              <a:spcBef>
                <a:spcPts val="600"/>
              </a:spcBef>
              <a:spcAft>
                <a:spcPts val="600"/>
              </a:spcAft>
            </a:pPr>
            <a:r>
              <a:rPr lang="en-US" sz="2000" i="1" dirty="0">
                <a:latin typeface="Georgia" panose="02040502050405020303" pitchFamily="18" charset="0"/>
              </a:rPr>
              <a:t>Exceptions: author copyrighted material/open access/creative commons</a:t>
            </a:r>
          </a:p>
          <a:p>
            <a:pPr lvl="1">
              <a:lnSpc>
                <a:spcPct val="100000"/>
              </a:lnSpc>
              <a:spcBef>
                <a:spcPts val="600"/>
              </a:spcBef>
              <a:spcAft>
                <a:spcPts val="600"/>
              </a:spcAft>
            </a:pPr>
            <a:r>
              <a:rPr lang="en-US" sz="2000" dirty="0">
                <a:latin typeface="Georgia" panose="02040502050405020303" pitchFamily="18" charset="0"/>
              </a:rPr>
              <a:t>Tables, figures, images, &amp; supplementary information mentioned in text</a:t>
            </a:r>
          </a:p>
          <a:p>
            <a:pPr lvl="1">
              <a:lnSpc>
                <a:spcPct val="100000"/>
              </a:lnSpc>
              <a:spcBef>
                <a:spcPts val="600"/>
              </a:spcBef>
              <a:spcAft>
                <a:spcPts val="600"/>
              </a:spcAft>
            </a:pPr>
            <a:r>
              <a:rPr lang="en-US" sz="2000" dirty="0">
                <a:latin typeface="Georgia" panose="02040502050405020303" pitchFamily="18" charset="0"/>
              </a:rPr>
              <a:t>Award reference numbers</a:t>
            </a:r>
          </a:p>
          <a:p>
            <a:pPr lvl="1">
              <a:lnSpc>
                <a:spcPct val="100000"/>
              </a:lnSpc>
              <a:spcBef>
                <a:spcPts val="600"/>
              </a:spcBef>
              <a:spcAft>
                <a:spcPts val="600"/>
              </a:spcAft>
            </a:pPr>
            <a:r>
              <a:rPr lang="en-US" sz="2000" dirty="0">
                <a:latin typeface="Georgia" panose="02040502050405020303" pitchFamily="18" charset="0"/>
              </a:rPr>
              <a:t>Corresponding author = quality assurance reviewer (NIH)</a:t>
            </a:r>
          </a:p>
          <a:p>
            <a:pPr lvl="1">
              <a:lnSpc>
                <a:spcPct val="100000"/>
              </a:lnSpc>
              <a:spcBef>
                <a:spcPts val="600"/>
              </a:spcBef>
              <a:spcAft>
                <a:spcPts val="600"/>
              </a:spcAft>
            </a:pPr>
            <a:r>
              <a:rPr lang="en-US" sz="2000" dirty="0">
                <a:latin typeface="Georgia" panose="02040502050405020303" pitchFamily="18" charset="0"/>
              </a:rPr>
              <a:t>DoD liaison</a:t>
            </a:r>
          </a:p>
        </p:txBody>
      </p:sp>
      <p:sp>
        <p:nvSpPr>
          <p:cNvPr id="4" name="Slide Number Placeholder 3">
            <a:extLst>
              <a:ext uri="{FF2B5EF4-FFF2-40B4-BE49-F238E27FC236}">
                <a16:creationId xmlns:a16="http://schemas.microsoft.com/office/drawing/2014/main" id="{5B125E49-18F4-8583-527D-D23928D1B46D}"/>
              </a:ext>
            </a:extLst>
          </p:cNvPr>
          <p:cNvSpPr>
            <a:spLocks noGrp="1"/>
          </p:cNvSpPr>
          <p:nvPr>
            <p:ph type="sldNum" sz="quarter" idx="4"/>
          </p:nvPr>
        </p:nvSpPr>
        <p:spPr/>
        <p:txBody>
          <a:bodyPr/>
          <a:lstStyle/>
          <a:p>
            <a:fld id="{6FF4E196-A010-480C-A078-61D4EF757EA8}" type="slidenum">
              <a:rPr lang="en-US" smtClean="0"/>
              <a:t>4</a:t>
            </a:fld>
            <a:endParaRPr lang="en-US" dirty="0"/>
          </a:p>
        </p:txBody>
      </p:sp>
    </p:spTree>
    <p:extLst>
      <p:ext uri="{BB962C8B-B14F-4D97-AF65-F5344CB8AC3E}">
        <p14:creationId xmlns:p14="http://schemas.microsoft.com/office/powerpoint/2010/main" val="36398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76" y="2845664"/>
            <a:ext cx="3279567" cy="2562012"/>
          </a:xfrm>
        </p:spPr>
        <p:txBody>
          <a:bodyPr vert="horz" lIns="274320" tIns="182880" rIns="274320" bIns="182880" rtlCol="0" anchor="ctr" anchorCtr="1">
            <a:noAutofit/>
          </a:bodyPr>
          <a:lstStyle/>
          <a:p>
            <a:r>
              <a:rPr lang="en-US" sz="3600" dirty="0">
                <a:latin typeface="Georgia" panose="02040502050405020303" pitchFamily="18" charset="0"/>
                <a:cs typeface="Arial" panose="020B0604020202020204" pitchFamily="34" charset="0"/>
              </a:rPr>
              <a:t>Accepted Manuscript</a:t>
            </a:r>
          </a:p>
        </p:txBody>
      </p:sp>
      <p:pic>
        <p:nvPicPr>
          <p:cNvPr id="4" name="Picture 2" descr="uthor-manuscript-diagram.png">
            <a:extLst>
              <a:ext uri="{FF2B5EF4-FFF2-40B4-BE49-F238E27FC236}">
                <a16:creationId xmlns:a16="http://schemas.microsoft.com/office/drawing/2014/main" id="{12F6A3B7-D9E2-754F-8949-F51257A19D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9"/>
          <a:stretch/>
        </p:blipFill>
        <p:spPr bwMode="auto">
          <a:xfrm>
            <a:off x="4296324" y="2117559"/>
            <a:ext cx="6532972" cy="4020046"/>
          </a:xfrm>
          <a:prstGeom prst="rect">
            <a:avLst/>
          </a:prstGeom>
          <a:solidFill>
            <a:schemeClr val="bg1"/>
          </a:solidFill>
        </p:spPr>
      </p:pic>
    </p:spTree>
    <p:extLst>
      <p:ext uri="{BB962C8B-B14F-4D97-AF65-F5344CB8AC3E}">
        <p14:creationId xmlns:p14="http://schemas.microsoft.com/office/powerpoint/2010/main" val="143433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7188"/>
            <a:ext cx="10515600" cy="1133499"/>
          </a:xfrm>
        </p:spPr>
        <p:txBody>
          <a:bodyPr>
            <a:normAutofit fontScale="90000"/>
          </a:bodyPr>
          <a:lstStyle/>
          <a:p>
            <a:pPr algn="ctr"/>
            <a:r>
              <a:rPr lang="en-US" dirty="0">
                <a:latin typeface="Georgia" panose="02040502050405020303" pitchFamily="18" charset="0"/>
                <a:ea typeface="Arial" charset="0"/>
                <a:cs typeface="Arial" panose="020B0604020202020204" pitchFamily="34" charset="0"/>
              </a:rPr>
              <a:t>Federal Public Access to Publications Policy</a:t>
            </a:r>
          </a:p>
        </p:txBody>
      </p:sp>
      <p:graphicFrame>
        <p:nvGraphicFramePr>
          <p:cNvPr id="7" name="Content Placeholder 2">
            <a:extLst>
              <a:ext uri="{FF2B5EF4-FFF2-40B4-BE49-F238E27FC236}">
                <a16:creationId xmlns:a16="http://schemas.microsoft.com/office/drawing/2014/main" id="{8EEB597D-DE8E-433D-BA08-5AE51D8802B2}"/>
              </a:ext>
            </a:extLst>
          </p:cNvPr>
          <p:cNvGraphicFramePr>
            <a:graphicFrameLocks noGrp="1"/>
          </p:cNvGraphicFramePr>
          <p:nvPr>
            <p:ph idx="1"/>
            <p:extLst>
              <p:ext uri="{D42A27DB-BD31-4B8C-83A1-F6EECF244321}">
                <p14:modId xmlns:p14="http://schemas.microsoft.com/office/powerpoint/2010/main" val="119076126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735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494C5-FA4B-C14F-A6C6-DFB3E2DDE7D6}"/>
              </a:ext>
            </a:extLst>
          </p:cNvPr>
          <p:cNvSpPr>
            <a:spLocks noGrp="1"/>
          </p:cNvSpPr>
          <p:nvPr>
            <p:ph type="title"/>
          </p:nvPr>
        </p:nvSpPr>
        <p:spPr>
          <a:xfrm>
            <a:off x="838200" y="568887"/>
            <a:ext cx="10515600" cy="1133262"/>
          </a:xfrm>
          <a:noFill/>
          <a:ln>
            <a:noFill/>
          </a:ln>
        </p:spPr>
        <p:txBody>
          <a:bodyPr>
            <a:normAutofit/>
          </a:bodyPr>
          <a:lstStyle/>
          <a:p>
            <a:pPr algn="ctr"/>
            <a:r>
              <a:rPr lang="en-US" sz="4000" dirty="0">
                <a:latin typeface="Georgia" panose="02040502050405020303" pitchFamily="18" charset="0"/>
                <a:cs typeface="Arial" panose="020B0604020202020204" pitchFamily="34" charset="0"/>
              </a:rPr>
              <a:t>Why Public Access?</a:t>
            </a:r>
          </a:p>
        </p:txBody>
      </p:sp>
      <p:graphicFrame>
        <p:nvGraphicFramePr>
          <p:cNvPr id="7" name="Content Placeholder 2">
            <a:extLst>
              <a:ext uri="{FF2B5EF4-FFF2-40B4-BE49-F238E27FC236}">
                <a16:creationId xmlns:a16="http://schemas.microsoft.com/office/drawing/2014/main" id="{1F4CB0EA-99E5-4D50-B51C-0770CF82FF27}"/>
              </a:ext>
            </a:extLst>
          </p:cNvPr>
          <p:cNvGraphicFramePr>
            <a:graphicFrameLocks noGrp="1"/>
          </p:cNvGraphicFramePr>
          <p:nvPr>
            <p:ph idx="1"/>
            <p:extLst>
              <p:ext uri="{D42A27DB-BD31-4B8C-83A1-F6EECF244321}">
                <p14:modId xmlns:p14="http://schemas.microsoft.com/office/powerpoint/2010/main" val="1182108614"/>
              </p:ext>
            </p:extLst>
          </p:nvPr>
        </p:nvGraphicFramePr>
        <p:xfrm>
          <a:off x="1764239" y="2113808"/>
          <a:ext cx="8663521" cy="359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394DDE5-72B5-2E49-9EE9-66AF9EDDC35A}"/>
              </a:ext>
            </a:extLst>
          </p:cNvPr>
          <p:cNvSpPr txBox="1"/>
          <p:nvPr/>
        </p:nvSpPr>
        <p:spPr>
          <a:xfrm>
            <a:off x="3774846" y="6123689"/>
            <a:ext cx="8417154" cy="473350"/>
          </a:xfrm>
          <a:prstGeom prst="rect">
            <a:avLst/>
          </a:prstGeom>
          <a:noFill/>
        </p:spPr>
        <p:txBody>
          <a:bodyPr vert="horz" wrap="square" lIns="91440" tIns="45720" rIns="91440" bIns="45720" rtlCol="0" anchor="t">
            <a:normAutofit fontScale="55000" lnSpcReduction="20000"/>
          </a:bodyPr>
          <a:lstStyle/>
          <a:p>
            <a:pPr>
              <a:spcAft>
                <a:spcPts val="600"/>
              </a:spcAft>
            </a:pPr>
            <a:r>
              <a:rPr lang="en-US" sz="2200" dirty="0">
                <a:solidFill>
                  <a:schemeClr val="tx1">
                    <a:lumMod val="85000"/>
                    <a:lumOff val="15000"/>
                  </a:schemeClr>
                </a:solidFill>
                <a:latin typeface="Georgia" panose="02040502050405020303" pitchFamily="18" charset="0"/>
                <a:cs typeface="Arial" panose="020B0604020202020204" pitchFamily="34" charset="0"/>
              </a:rPr>
              <a:t>Source: “Frequently Asked Questions about the NIH Public Access Policy.” </a:t>
            </a:r>
            <a:r>
              <a:rPr lang="en-US" sz="2200" dirty="0">
                <a:solidFill>
                  <a:schemeClr val="tx1">
                    <a:lumMod val="85000"/>
                    <a:lumOff val="15000"/>
                  </a:schemeClr>
                </a:solidFill>
                <a:latin typeface="Georgia" panose="02040502050405020303" pitchFamily="18" charset="0"/>
                <a:cs typeface="Arial" panose="020B0604020202020204" pitchFamily="34" charset="0"/>
                <a:hlinkClick r:id="rId8"/>
              </a:rPr>
              <a:t>https://publicaccess.nih.gov/faq.htm</a:t>
            </a:r>
            <a:r>
              <a:rPr lang="en-US" sz="2200" dirty="0">
                <a:solidFill>
                  <a:schemeClr val="tx1">
                    <a:lumMod val="85000"/>
                    <a:lumOff val="15000"/>
                  </a:schemeClr>
                </a:solidFill>
                <a:latin typeface="Georgia" panose="02040502050405020303" pitchFamily="18" charset="0"/>
                <a:cs typeface="Arial" panose="020B0604020202020204" pitchFamily="34" charset="0"/>
              </a:rPr>
              <a:t>. </a:t>
            </a:r>
          </a:p>
          <a:p>
            <a:pPr indent="-228600" algn="ctr">
              <a:spcAft>
                <a:spcPts val="600"/>
              </a:spcAft>
              <a:buFont typeface="Arial" panose="020B0604020202020204" pitchFamily="34" charset="0"/>
              <a:buChar char="•"/>
            </a:pPr>
            <a:endParaRPr lang="en-US" sz="2000" dirty="0">
              <a:solidFill>
                <a:schemeClr val="tx1">
                  <a:lumMod val="85000"/>
                  <a:lumOff val="15000"/>
                </a:schemeClr>
              </a:solidFill>
            </a:endParaRPr>
          </a:p>
        </p:txBody>
      </p:sp>
    </p:spTree>
    <p:extLst>
      <p:ext uri="{BB962C8B-B14F-4D97-AF65-F5344CB8AC3E}">
        <p14:creationId xmlns:p14="http://schemas.microsoft.com/office/powerpoint/2010/main" val="95351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498852"/>
            <a:ext cx="8911687" cy="1049936"/>
          </a:xfrm>
          <a:noFill/>
          <a:ln w="0">
            <a:noFill/>
          </a:ln>
        </p:spPr>
        <p:txBody>
          <a:bodyPr anchor="ctr">
            <a:normAutofit/>
          </a:bodyPr>
          <a:lstStyle/>
          <a:p>
            <a:pPr algn="ctr"/>
            <a:r>
              <a:rPr lang="en-US" sz="4000" dirty="0">
                <a:latin typeface="Georgia" panose="02040502050405020303" pitchFamily="18" charset="0"/>
                <a:ea typeface="Arial" charset="0"/>
                <a:cs typeface="Arial" panose="020B0604020202020204" pitchFamily="34" charset="0"/>
              </a:rPr>
              <a:t>Federal Agencies Requiring PA*</a:t>
            </a:r>
          </a:p>
        </p:txBody>
      </p:sp>
      <p:pic>
        <p:nvPicPr>
          <p:cNvPr id="4" name="Picture 3"/>
          <p:cNvPicPr>
            <a:picLocks noChangeAspect="1"/>
          </p:cNvPicPr>
          <p:nvPr/>
        </p:nvPicPr>
        <p:blipFill>
          <a:blip r:embed="rId3"/>
          <a:stretch>
            <a:fillRect/>
          </a:stretch>
        </p:blipFill>
        <p:spPr>
          <a:xfrm>
            <a:off x="992543" y="2645169"/>
            <a:ext cx="1567661" cy="1567661"/>
          </a:xfrm>
          <a:prstGeom prst="rect">
            <a:avLst/>
          </a:prstGeom>
        </p:spPr>
      </p:pic>
      <p:pic>
        <p:nvPicPr>
          <p:cNvPr id="5" name="Picture 4"/>
          <p:cNvPicPr>
            <a:picLocks noChangeAspect="1"/>
          </p:cNvPicPr>
          <p:nvPr/>
        </p:nvPicPr>
        <p:blipFill>
          <a:blip r:embed="rId4"/>
          <a:stretch>
            <a:fillRect/>
          </a:stretch>
        </p:blipFill>
        <p:spPr>
          <a:xfrm>
            <a:off x="3097588" y="2652603"/>
            <a:ext cx="1567661" cy="1575954"/>
          </a:xfrm>
          <a:prstGeom prst="rect">
            <a:avLst/>
          </a:prstGeom>
        </p:spPr>
      </p:pic>
      <p:pic>
        <p:nvPicPr>
          <p:cNvPr id="6" name="Picture 5"/>
          <p:cNvPicPr>
            <a:picLocks noChangeAspect="1"/>
          </p:cNvPicPr>
          <p:nvPr/>
        </p:nvPicPr>
        <p:blipFill>
          <a:blip r:embed="rId5"/>
          <a:stretch>
            <a:fillRect/>
          </a:stretch>
        </p:blipFill>
        <p:spPr>
          <a:xfrm>
            <a:off x="5190944" y="2709075"/>
            <a:ext cx="1504730" cy="1496322"/>
          </a:xfrm>
          <a:prstGeom prst="rect">
            <a:avLst/>
          </a:prstGeom>
        </p:spPr>
      </p:pic>
      <p:pic>
        <p:nvPicPr>
          <p:cNvPr id="10" name="Picture 9"/>
          <p:cNvPicPr>
            <a:picLocks noChangeAspect="1"/>
          </p:cNvPicPr>
          <p:nvPr/>
        </p:nvPicPr>
        <p:blipFill>
          <a:blip r:embed="rId6"/>
          <a:stretch>
            <a:fillRect/>
          </a:stretch>
        </p:blipFill>
        <p:spPr>
          <a:xfrm>
            <a:off x="7400403" y="2783706"/>
            <a:ext cx="1565018" cy="1290584"/>
          </a:xfrm>
          <a:prstGeom prst="rect">
            <a:avLst/>
          </a:prstGeom>
        </p:spPr>
      </p:pic>
      <p:sp>
        <p:nvSpPr>
          <p:cNvPr id="3" name="TextBox 2">
            <a:extLst>
              <a:ext uri="{FF2B5EF4-FFF2-40B4-BE49-F238E27FC236}">
                <a16:creationId xmlns:a16="http://schemas.microsoft.com/office/drawing/2014/main" id="{60935106-DD8A-C82A-29B0-257459AC4A23}"/>
              </a:ext>
            </a:extLst>
          </p:cNvPr>
          <p:cNvSpPr txBox="1"/>
          <p:nvPr/>
        </p:nvSpPr>
        <p:spPr>
          <a:xfrm>
            <a:off x="7981696" y="5479917"/>
            <a:ext cx="3123003" cy="523220"/>
          </a:xfrm>
          <a:prstGeom prst="rect">
            <a:avLst/>
          </a:prstGeom>
          <a:noFill/>
        </p:spPr>
        <p:txBody>
          <a:bodyPr wrap="square" rtlCol="0">
            <a:spAutoFit/>
          </a:bodyPr>
          <a:lstStyle/>
          <a:p>
            <a:r>
              <a:rPr lang="en-US" sz="2800" dirty="0">
                <a:solidFill>
                  <a:srgbClr val="FF0000"/>
                </a:solidFill>
                <a:latin typeface="Georgia" panose="02040502050405020303" pitchFamily="18" charset="0"/>
                <a:cs typeface="Arial" panose="020B0604020202020204" pitchFamily="34" charset="0"/>
              </a:rPr>
              <a:t>*Soon All Funders</a:t>
            </a:r>
          </a:p>
        </p:txBody>
      </p:sp>
      <p:sp>
        <p:nvSpPr>
          <p:cNvPr id="7" name="TextBox 6">
            <a:extLst>
              <a:ext uri="{FF2B5EF4-FFF2-40B4-BE49-F238E27FC236}">
                <a16:creationId xmlns:a16="http://schemas.microsoft.com/office/drawing/2014/main" id="{57065AC8-897A-DF7B-B228-B78EE7ACB6C9}"/>
              </a:ext>
            </a:extLst>
          </p:cNvPr>
          <p:cNvSpPr txBox="1"/>
          <p:nvPr/>
        </p:nvSpPr>
        <p:spPr>
          <a:xfrm>
            <a:off x="9263483" y="3105833"/>
            <a:ext cx="1134737" cy="646331"/>
          </a:xfrm>
          <a:prstGeom prst="rect">
            <a:avLst/>
          </a:prstGeom>
          <a:noFill/>
        </p:spPr>
        <p:txBody>
          <a:bodyPr wrap="square" rtlCol="0">
            <a:spAutoFit/>
          </a:bodyPr>
          <a:lstStyle/>
          <a:p>
            <a:r>
              <a:rPr lang="en-US" sz="3600" dirty="0">
                <a:latin typeface="Gill Sans MT" panose="020B0502020104020203" pitchFamily="34" charset="77"/>
              </a:rPr>
              <a:t>+18</a:t>
            </a:r>
          </a:p>
        </p:txBody>
      </p:sp>
    </p:spTree>
    <p:extLst>
      <p:ext uri="{BB962C8B-B14F-4D97-AF65-F5344CB8AC3E}">
        <p14:creationId xmlns:p14="http://schemas.microsoft.com/office/powerpoint/2010/main" val="288694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844D8C-AD33-AD43-82D0-EEE34F7B3A34}"/>
              </a:ext>
            </a:extLst>
          </p:cNvPr>
          <p:cNvSpPr>
            <a:spLocks noGrp="1"/>
          </p:cNvSpPr>
          <p:nvPr>
            <p:ph type="title"/>
          </p:nvPr>
        </p:nvSpPr>
        <p:spPr>
          <a:xfrm>
            <a:off x="837398" y="327260"/>
            <a:ext cx="10491537" cy="1376120"/>
          </a:xfrm>
          <a:prstGeom prst="ellipse">
            <a:avLst/>
          </a:prstGeom>
          <a:noFill/>
          <a:ln>
            <a:noFill/>
          </a:ln>
        </p:spPr>
        <p:txBody>
          <a:bodyPr>
            <a:noAutofit/>
          </a:bodyPr>
          <a:lstStyle/>
          <a:p>
            <a:pPr algn="ctr"/>
            <a:r>
              <a:rPr lang="en-US" sz="4000" dirty="0">
                <a:latin typeface="Georgia" panose="02040502050405020303" pitchFamily="18" charset="0"/>
                <a:cs typeface="Arial" panose="020B0604020202020204" pitchFamily="34" charset="0"/>
              </a:rPr>
              <a:t>Which publications must comply?</a:t>
            </a:r>
          </a:p>
        </p:txBody>
      </p:sp>
      <p:sp>
        <p:nvSpPr>
          <p:cNvPr id="6" name="TextBox 5">
            <a:extLst>
              <a:ext uri="{FF2B5EF4-FFF2-40B4-BE49-F238E27FC236}">
                <a16:creationId xmlns:a16="http://schemas.microsoft.com/office/drawing/2014/main" id="{9AE46334-09F5-46E2-4544-75174B608843}"/>
              </a:ext>
            </a:extLst>
          </p:cNvPr>
          <p:cNvSpPr txBox="1"/>
          <p:nvPr/>
        </p:nvSpPr>
        <p:spPr>
          <a:xfrm>
            <a:off x="1295806" y="2175360"/>
            <a:ext cx="9600388" cy="3570208"/>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sz="2200" dirty="0">
                <a:latin typeface="Georgia" panose="02040502050405020303" pitchFamily="18" charset="0"/>
                <a:cs typeface="Arial" panose="020B0604020202020204" pitchFamily="34" charset="0"/>
              </a:rPr>
              <a:t>Peer reviewed</a:t>
            </a:r>
          </a:p>
          <a:p>
            <a:pPr marL="457200" indent="-457200">
              <a:spcBef>
                <a:spcPts val="600"/>
              </a:spcBef>
              <a:spcAft>
                <a:spcPts val="600"/>
              </a:spcAft>
              <a:buFont typeface="Arial" panose="020B0604020202020204" pitchFamily="34" charset="0"/>
              <a:buChar char="•"/>
            </a:pPr>
            <a:r>
              <a:rPr lang="en-US" sz="2200" dirty="0">
                <a:latin typeface="Georgia" panose="02040502050405020303" pitchFamily="18" charset="0"/>
                <a:cs typeface="Arial" panose="020B0604020202020204" pitchFamily="34" charset="0"/>
              </a:rPr>
              <a:t>Published in a journal*</a:t>
            </a:r>
          </a:p>
          <a:p>
            <a:pPr marL="457200" indent="-457200">
              <a:spcBef>
                <a:spcPts val="600"/>
              </a:spcBef>
              <a:spcAft>
                <a:spcPts val="600"/>
              </a:spcAft>
              <a:buFont typeface="Arial" panose="020B0604020202020204" pitchFamily="34" charset="0"/>
              <a:buChar char="•"/>
            </a:pPr>
            <a:r>
              <a:rPr lang="en-US" sz="2200" dirty="0">
                <a:latin typeface="Georgia" panose="02040502050405020303" pitchFamily="18" charset="0"/>
                <a:cs typeface="Arial" panose="020B0604020202020204" pitchFamily="34" charset="0"/>
              </a:rPr>
              <a:t>Papers accepted for publication on or after… *</a:t>
            </a:r>
            <a:endParaRPr lang="en-US" sz="2200" baseline="30000" dirty="0">
              <a:latin typeface="Georgia" panose="02040502050405020303" pitchFamily="18" charset="0"/>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en-US" sz="2200" dirty="0">
                <a:latin typeface="Georgia" panose="02040502050405020303" pitchFamily="18" charset="0"/>
                <a:cs typeface="Arial" panose="020B0604020202020204" pitchFamily="34" charset="0"/>
              </a:rPr>
              <a:t>Derived from research that received </a:t>
            </a:r>
            <a:r>
              <a:rPr lang="en-US" sz="2200" b="1" dirty="0">
                <a:latin typeface="Georgia" panose="02040502050405020303" pitchFamily="18" charset="0"/>
                <a:cs typeface="Arial" panose="020B0604020202020204" pitchFamily="34" charset="0"/>
              </a:rPr>
              <a:t>direct funding </a:t>
            </a:r>
            <a:r>
              <a:rPr lang="en-US" sz="2200" dirty="0">
                <a:latin typeface="Georgia" panose="02040502050405020303" pitchFamily="18" charset="0"/>
                <a:cs typeface="Arial" panose="020B0604020202020204" pitchFamily="34" charset="0"/>
              </a:rPr>
              <a:t>from a federal award/contract</a:t>
            </a:r>
          </a:p>
          <a:p>
            <a:pPr marL="914400" lvl="1" indent="-457200">
              <a:spcBef>
                <a:spcPts val="600"/>
              </a:spcBef>
              <a:spcAft>
                <a:spcPts val="600"/>
              </a:spcAft>
              <a:buFont typeface="Wingdings" pitchFamily="2" charset="2"/>
              <a:buChar char="Ø"/>
            </a:pPr>
            <a:r>
              <a:rPr lang="en-US" sz="2000" dirty="0">
                <a:latin typeface="Georgia" panose="02040502050405020303" pitchFamily="18" charset="0"/>
              </a:rPr>
              <a:t>See: Federal Agency Public Access Requirements (</a:t>
            </a:r>
            <a:r>
              <a:rPr lang="en-US" sz="2000" dirty="0" err="1">
                <a:latin typeface="Georgia" panose="02040502050405020303" pitchFamily="18" charset="0"/>
              </a:rPr>
              <a:t>pas.wisc.edu</a:t>
            </a:r>
            <a:r>
              <a:rPr lang="en-US" sz="2000" dirty="0">
                <a:latin typeface="Georgia" panose="02040502050405020303" pitchFamily="18" charset="0"/>
              </a:rPr>
              <a:t>)</a:t>
            </a:r>
          </a:p>
          <a:p>
            <a:pPr marL="914400" lvl="1" indent="-457200">
              <a:spcBef>
                <a:spcPts val="600"/>
              </a:spcBef>
              <a:spcAft>
                <a:spcPts val="600"/>
              </a:spcAft>
              <a:buFont typeface="Wingdings" pitchFamily="2" charset="2"/>
              <a:buChar char="Ø"/>
            </a:pPr>
            <a:endParaRPr lang="en-US" dirty="0">
              <a:latin typeface="Georgia" panose="02040502050405020303" pitchFamily="18" charset="0"/>
            </a:endParaRPr>
          </a:p>
          <a:p>
            <a:pPr lvl="6">
              <a:spcBef>
                <a:spcPts val="600"/>
              </a:spcBef>
              <a:spcAft>
                <a:spcPts val="600"/>
              </a:spcAft>
            </a:pPr>
            <a:r>
              <a:rPr lang="en-US" dirty="0">
                <a:latin typeface="Georgia" panose="02040502050405020303" pitchFamily="18" charset="0"/>
                <a:cs typeface="Arial" panose="020B0604020202020204" pitchFamily="34" charset="0"/>
              </a:rPr>
              <a:t>			* Funder determines specifics</a:t>
            </a:r>
          </a:p>
        </p:txBody>
      </p:sp>
    </p:spTree>
    <p:extLst>
      <p:ext uri="{BB962C8B-B14F-4D97-AF65-F5344CB8AC3E}">
        <p14:creationId xmlns:p14="http://schemas.microsoft.com/office/powerpoint/2010/main" val="686166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1593</Words>
  <Application>Microsoft Macintosh PowerPoint</Application>
  <PresentationFormat>Widescreen</PresentationFormat>
  <Paragraphs>233</Paragraphs>
  <Slides>26</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Calibri Light</vt:lpstr>
      <vt:lpstr>Courier New</vt:lpstr>
      <vt:lpstr>Georgia</vt:lpstr>
      <vt:lpstr>Gill Sans MT</vt:lpstr>
      <vt:lpstr>Wingdings</vt:lpstr>
      <vt:lpstr>Office Theme</vt:lpstr>
      <vt:lpstr>Custom Design</vt:lpstr>
      <vt:lpstr>PowerPoint Presentation</vt:lpstr>
      <vt:lpstr>Perfect Publications: BuckySubmit, Public Access Compliance &amp;  Progress Reports</vt:lpstr>
      <vt:lpstr>Fast. Easy. Done.</vt:lpstr>
      <vt:lpstr>Show &amp; Tell</vt:lpstr>
      <vt:lpstr>Accepted Manuscript</vt:lpstr>
      <vt:lpstr>Federal Public Access to Publications Policy</vt:lpstr>
      <vt:lpstr>Why Public Access?</vt:lpstr>
      <vt:lpstr>Federal Agencies Requiring PA*</vt:lpstr>
      <vt:lpstr>Which publications must comply?</vt:lpstr>
      <vt:lpstr>Direct Funding</vt:lpstr>
      <vt:lpstr>Public Access Policy Update</vt:lpstr>
      <vt:lpstr>DOE Compliance Basics</vt:lpstr>
      <vt:lpstr>PowerPoint Presentation</vt:lpstr>
      <vt:lpstr>NSF Compliance Basics</vt:lpstr>
      <vt:lpstr>Research.gov Submission Notes</vt:lpstr>
      <vt:lpstr>NIH/HHS Compliance Basics</vt:lpstr>
      <vt:lpstr>How NIH-PA Compliance Works (Ideal)</vt:lpstr>
      <vt:lpstr>NIH Public Access Terminology</vt:lpstr>
      <vt:lpstr>NIH COMPLIANCE METHODS</vt:lpstr>
      <vt:lpstr>Method C Self-Submission to the NIHMS</vt:lpstr>
      <vt:lpstr>Presenting Compliance: NCBI My Bibliography</vt:lpstr>
      <vt:lpstr>NIH RPPR Tips – Section C1, Products</vt:lpstr>
      <vt:lpstr>PAS Compliance Services</vt:lpstr>
      <vt:lpstr>The PARTNERS Solution (Free!)</vt:lpstr>
      <vt:lpstr>UW-Madison Public Access Service</vt:lpstr>
      <vt:lpstr>PowerPoint Presentation</vt:lpstr>
    </vt:vector>
  </TitlesOfParts>
  <Company>UW-Madison - Research and Sponsored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Hebl</dc:creator>
  <cp:lastModifiedBy>Ryan Schryver</cp:lastModifiedBy>
  <cp:revision>49</cp:revision>
  <dcterms:created xsi:type="dcterms:W3CDTF">2017-07-11T15:13:22Z</dcterms:created>
  <dcterms:modified xsi:type="dcterms:W3CDTF">2024-11-05T15:59:20Z</dcterms:modified>
</cp:coreProperties>
</file>